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8"/>
  </p:notesMasterIdLst>
  <p:sldIdLst>
    <p:sldId id="337" r:id="rId2"/>
    <p:sldId id="338" r:id="rId3"/>
    <p:sldId id="340" r:id="rId4"/>
    <p:sldId id="341" r:id="rId5"/>
    <p:sldId id="342" r:id="rId6"/>
    <p:sldId id="343" r:id="rId7"/>
    <p:sldId id="363" r:id="rId8"/>
    <p:sldId id="367" r:id="rId9"/>
    <p:sldId id="368" r:id="rId10"/>
    <p:sldId id="369" r:id="rId11"/>
    <p:sldId id="370" r:id="rId12"/>
    <p:sldId id="371" r:id="rId13"/>
    <p:sldId id="372" r:id="rId14"/>
    <p:sldId id="373" r:id="rId15"/>
    <p:sldId id="374" r:id="rId16"/>
    <p:sldId id="375" r:id="rId17"/>
    <p:sldId id="355" r:id="rId18"/>
    <p:sldId id="359" r:id="rId19"/>
    <p:sldId id="356" r:id="rId20"/>
    <p:sldId id="364" r:id="rId21"/>
    <p:sldId id="357" r:id="rId22"/>
    <p:sldId id="348" r:id="rId23"/>
    <p:sldId id="360" r:id="rId24"/>
    <p:sldId id="362" r:id="rId25"/>
    <p:sldId id="353" r:id="rId26"/>
    <p:sldId id="354" r:id="rId27"/>
    <p:sldId id="358" r:id="rId28"/>
    <p:sldId id="345" r:id="rId29"/>
    <p:sldId id="347" r:id="rId30"/>
    <p:sldId id="365" r:id="rId31"/>
    <p:sldId id="366" r:id="rId32"/>
    <p:sldId id="389" r:id="rId33"/>
    <p:sldId id="388" r:id="rId34"/>
    <p:sldId id="395" r:id="rId35"/>
    <p:sldId id="390" r:id="rId36"/>
    <p:sldId id="391" r:id="rId37"/>
    <p:sldId id="392" r:id="rId38"/>
    <p:sldId id="393" r:id="rId39"/>
    <p:sldId id="396" r:id="rId40"/>
    <p:sldId id="394" r:id="rId41"/>
    <p:sldId id="376" r:id="rId42"/>
    <p:sldId id="383" r:id="rId43"/>
    <p:sldId id="382" r:id="rId44"/>
    <p:sldId id="378" r:id="rId45"/>
    <p:sldId id="380" r:id="rId46"/>
    <p:sldId id="379" r:id="rId47"/>
    <p:sldId id="377" r:id="rId48"/>
    <p:sldId id="381" r:id="rId49"/>
    <p:sldId id="384" r:id="rId50"/>
    <p:sldId id="385" r:id="rId51"/>
    <p:sldId id="387" r:id="rId52"/>
    <p:sldId id="386" r:id="rId53"/>
    <p:sldId id="397" r:id="rId54"/>
    <p:sldId id="398" r:id="rId55"/>
    <p:sldId id="399" r:id="rId56"/>
    <p:sldId id="401" r:id="rId57"/>
    <p:sldId id="405" r:id="rId58"/>
    <p:sldId id="402" r:id="rId59"/>
    <p:sldId id="403" r:id="rId60"/>
    <p:sldId id="407" r:id="rId61"/>
    <p:sldId id="406" r:id="rId62"/>
    <p:sldId id="408" r:id="rId63"/>
    <p:sldId id="413" r:id="rId64"/>
    <p:sldId id="404" r:id="rId65"/>
    <p:sldId id="411" r:id="rId66"/>
    <p:sldId id="412" r:id="rId67"/>
    <p:sldId id="417" r:id="rId68"/>
    <p:sldId id="414" r:id="rId69"/>
    <p:sldId id="415" r:id="rId70"/>
    <p:sldId id="416" r:id="rId71"/>
    <p:sldId id="409" r:id="rId72"/>
    <p:sldId id="410" r:id="rId73"/>
    <p:sldId id="419" r:id="rId74"/>
    <p:sldId id="420" r:id="rId75"/>
    <p:sldId id="421" r:id="rId76"/>
    <p:sldId id="422" r:id="rId77"/>
    <p:sldId id="423" r:id="rId78"/>
    <p:sldId id="433" r:id="rId79"/>
    <p:sldId id="424" r:id="rId80"/>
    <p:sldId id="425" r:id="rId81"/>
    <p:sldId id="429" r:id="rId82"/>
    <p:sldId id="441" r:id="rId83"/>
    <p:sldId id="446" r:id="rId84"/>
    <p:sldId id="448" r:id="rId85"/>
    <p:sldId id="449" r:id="rId86"/>
    <p:sldId id="450" r:id="rId87"/>
    <p:sldId id="451" r:id="rId88"/>
    <p:sldId id="443" r:id="rId89"/>
    <p:sldId id="442" r:id="rId90"/>
    <p:sldId id="431" r:id="rId91"/>
    <p:sldId id="432" r:id="rId92"/>
    <p:sldId id="444" r:id="rId93"/>
    <p:sldId id="445" r:id="rId94"/>
    <p:sldId id="447" r:id="rId95"/>
    <p:sldId id="436" r:id="rId96"/>
    <p:sldId id="434" r:id="rId97"/>
    <p:sldId id="435" r:id="rId98"/>
    <p:sldId id="428" r:id="rId99"/>
    <p:sldId id="437" r:id="rId100"/>
    <p:sldId id="438" r:id="rId101"/>
    <p:sldId id="439" r:id="rId102"/>
    <p:sldId id="440" r:id="rId103"/>
    <p:sldId id="453" r:id="rId104"/>
    <p:sldId id="452"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70" r:id="rId121"/>
    <p:sldId id="471" r:id="rId122"/>
    <p:sldId id="469" r:id="rId123"/>
    <p:sldId id="472" r:id="rId124"/>
    <p:sldId id="473" r:id="rId125"/>
    <p:sldId id="475" r:id="rId126"/>
    <p:sldId id="474" r:id="rId127"/>
    <p:sldId id="476" r:id="rId128"/>
    <p:sldId id="484" r:id="rId129"/>
    <p:sldId id="485" r:id="rId130"/>
    <p:sldId id="487" r:id="rId131"/>
    <p:sldId id="488" r:id="rId132"/>
    <p:sldId id="489" r:id="rId133"/>
    <p:sldId id="490" r:id="rId134"/>
    <p:sldId id="491" r:id="rId135"/>
    <p:sldId id="492" r:id="rId136"/>
    <p:sldId id="493" r:id="rId137"/>
    <p:sldId id="477" r:id="rId138"/>
    <p:sldId id="478" r:id="rId139"/>
    <p:sldId id="483" r:id="rId140"/>
    <p:sldId id="486" r:id="rId141"/>
    <p:sldId id="495" r:id="rId142"/>
    <p:sldId id="494" r:id="rId143"/>
    <p:sldId id="481" r:id="rId144"/>
    <p:sldId id="496" r:id="rId145"/>
    <p:sldId id="482" r:id="rId146"/>
    <p:sldId id="497" r:id="rId147"/>
    <p:sldId id="498" r:id="rId148"/>
    <p:sldId id="500" r:id="rId149"/>
    <p:sldId id="501" r:id="rId150"/>
    <p:sldId id="503" r:id="rId151"/>
    <p:sldId id="499" r:id="rId152"/>
    <p:sldId id="502" r:id="rId153"/>
    <p:sldId id="505" r:id="rId154"/>
    <p:sldId id="504" r:id="rId155"/>
    <p:sldId id="506" r:id="rId156"/>
    <p:sldId id="508" r:id="rId157"/>
    <p:sldId id="509" r:id="rId158"/>
    <p:sldId id="510" r:id="rId159"/>
    <p:sldId id="507" r:id="rId160"/>
    <p:sldId id="511" r:id="rId161"/>
    <p:sldId id="513" r:id="rId162"/>
    <p:sldId id="512" r:id="rId163"/>
    <p:sldId id="514" r:id="rId164"/>
    <p:sldId id="516" r:id="rId165"/>
    <p:sldId id="515" r:id="rId166"/>
    <p:sldId id="517" r:id="rId167"/>
    <p:sldId id="518" r:id="rId168"/>
    <p:sldId id="519" r:id="rId169"/>
    <p:sldId id="520" r:id="rId170"/>
    <p:sldId id="521" r:id="rId171"/>
    <p:sldId id="522" r:id="rId172"/>
    <p:sldId id="524" r:id="rId173"/>
    <p:sldId id="525" r:id="rId174"/>
    <p:sldId id="523" r:id="rId175"/>
    <p:sldId id="526" r:id="rId176"/>
    <p:sldId id="527" r:id="rId177"/>
    <p:sldId id="528" r:id="rId178"/>
    <p:sldId id="529" r:id="rId179"/>
    <p:sldId id="530" r:id="rId180"/>
    <p:sldId id="531" r:id="rId181"/>
    <p:sldId id="532" r:id="rId182"/>
    <p:sldId id="533" r:id="rId183"/>
    <p:sldId id="534" r:id="rId184"/>
    <p:sldId id="535" r:id="rId185"/>
    <p:sldId id="536" r:id="rId186"/>
    <p:sldId id="538" r:id="rId187"/>
    <p:sldId id="537" r:id="rId188"/>
    <p:sldId id="539" r:id="rId189"/>
    <p:sldId id="540" r:id="rId190"/>
    <p:sldId id="541" r:id="rId191"/>
    <p:sldId id="542" r:id="rId192"/>
    <p:sldId id="543" r:id="rId193"/>
    <p:sldId id="545" r:id="rId194"/>
    <p:sldId id="547" r:id="rId195"/>
    <p:sldId id="548" r:id="rId196"/>
    <p:sldId id="546" r:id="rId197"/>
  </p:sldIdLst>
  <p:sldSz cx="12192000" cy="6858000"/>
  <p:notesSz cx="9874250"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81B7"/>
    <a:srgbClr val="5B95C7"/>
    <a:srgbClr val="5B9BC7"/>
    <a:srgbClr val="5B9BD5"/>
    <a:srgbClr val="3978F7"/>
    <a:srgbClr val="54CC5B"/>
    <a:srgbClr val="F013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72377" autoAdjust="0"/>
  </p:normalViewPr>
  <p:slideViewPr>
    <p:cSldViewPr snapToGrid="0">
      <p:cViewPr varScale="1">
        <p:scale>
          <a:sx n="82" d="100"/>
          <a:sy n="82" d="100"/>
        </p:scale>
        <p:origin x="1656" y="9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202"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3123" y="1"/>
            <a:ext cx="4278842" cy="341064"/>
          </a:xfrm>
          <a:prstGeom prst="rect">
            <a:avLst/>
          </a:prstGeom>
        </p:spPr>
        <p:txBody>
          <a:bodyPr vert="horz" lIns="91440" tIns="45720" rIns="91440" bIns="45720" rtlCol="0"/>
          <a:lstStyle>
            <a:lvl1pPr algn="r">
              <a:defRPr sz="1200"/>
            </a:lvl1pPr>
          </a:lstStyle>
          <a:p>
            <a:fld id="{8F4F2EAB-82EF-4749-B0A6-32E8CB1FB1E4}" type="datetimeFigureOut">
              <a:rPr lang="zh-CN" altLang="en-US" smtClean="0"/>
              <a:t>2020/8/10</a:t>
            </a:fld>
            <a:endParaRPr lang="zh-CN" altLang="en-US"/>
          </a:p>
        </p:txBody>
      </p:sp>
      <p:sp>
        <p:nvSpPr>
          <p:cNvPr id="4" name="幻灯片图像占位符 3"/>
          <p:cNvSpPr>
            <a:spLocks noGrp="1" noRot="1" noChangeAspect="1"/>
          </p:cNvSpPr>
          <p:nvPr>
            <p:ph type="sldImg" idx="2"/>
          </p:nvPr>
        </p:nvSpPr>
        <p:spPr>
          <a:xfrm>
            <a:off x="2898775" y="849313"/>
            <a:ext cx="4078288"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7425" y="3271381"/>
            <a:ext cx="7899400" cy="267658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278842"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3123" y="6456612"/>
            <a:ext cx="4278842" cy="341063"/>
          </a:xfrm>
          <a:prstGeom prst="rect">
            <a:avLst/>
          </a:prstGeom>
        </p:spPr>
        <p:txBody>
          <a:bodyPr vert="horz" lIns="91440" tIns="45720" rIns="91440" bIns="45720" rtlCol="0" anchor="b"/>
          <a:lstStyle>
            <a:lvl1pPr algn="r">
              <a:defRPr sz="1200"/>
            </a:lvl1pPr>
          </a:lstStyle>
          <a:p>
            <a:fld id="{2E13179B-82BD-4567-A6FC-5FF2E5270D1F}" type="slidenum">
              <a:rPr lang="zh-CN" altLang="en-US" smtClean="0"/>
              <a:t>‹#›</a:t>
            </a:fld>
            <a:endParaRPr lang="zh-CN" altLang="en-US"/>
          </a:p>
        </p:txBody>
      </p:sp>
    </p:spTree>
    <p:extLst>
      <p:ext uri="{BB962C8B-B14F-4D97-AF65-F5344CB8AC3E}">
        <p14:creationId xmlns:p14="http://schemas.microsoft.com/office/powerpoint/2010/main" val="380229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8" Type="http://schemas.openxmlformats.org/officeDocument/2006/relationships/hyperlink" Target="https://en.wikipedia.org/wiki/Logarithmic_scale" TargetMode="External"/><Relationship Id="rId3" Type="http://schemas.openxmlformats.org/officeDocument/2006/relationships/hyperlink" Target="https://en.wikipedia.org/wiki/Psychoacoustics" TargetMode="External"/><Relationship Id="rId7" Type="http://schemas.openxmlformats.org/officeDocument/2006/relationships/hyperlink" Target="https://en.wikipedia.org/wiki/Bark_scale#cite_note-ZwickerSubdivision-1"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en.wikipedia.org/wiki/Heinrich_Barkhausen" TargetMode="External"/><Relationship Id="rId5" Type="http://schemas.openxmlformats.org/officeDocument/2006/relationships/hyperlink" Target="https://en.wikipedia.org/wiki/Eberhard_Zwicker" TargetMode="External"/><Relationship Id="rId4" Type="http://schemas.openxmlformats.org/officeDocument/2006/relationships/hyperlink" Target="https://en.wikipedia.org/wiki/Scale_(music)" TargetMode="External"/><Relationship Id="rId9" Type="http://schemas.openxmlformats.org/officeDocument/2006/relationships/hyperlink" Target="https://en.wikipedia.org/wiki/Bark_scale#cite_note-2"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en.wikipedia.org/wiki/Dissimilation" TargetMode="External"/><Relationship Id="rId2" Type="http://schemas.openxmlformats.org/officeDocument/2006/relationships/slide" Target="../slides/slide127.xml"/><Relationship Id="rId1" Type="http://schemas.openxmlformats.org/officeDocument/2006/relationships/notesMaster" Target="../notesMasters/notesMaster1.xml"/><Relationship Id="rId4" Type="http://schemas.openxmlformats.org/officeDocument/2006/relationships/hyperlink" Target="https://www.eslbase.com/tefl-a-z/connected-speech"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cnblogs.com/always-fight/p/10370412.htm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a:t>
            </a:fld>
            <a:endParaRPr lang="zh-CN" altLang="en-US"/>
          </a:p>
        </p:txBody>
      </p:sp>
    </p:spTree>
    <p:extLst>
      <p:ext uri="{BB962C8B-B14F-4D97-AF65-F5344CB8AC3E}">
        <p14:creationId xmlns:p14="http://schemas.microsoft.com/office/powerpoint/2010/main" val="497292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a:t>
            </a:fld>
            <a:endParaRPr lang="zh-CN" altLang="en-US"/>
          </a:p>
        </p:txBody>
      </p:sp>
    </p:spTree>
    <p:extLst>
      <p:ext uri="{BB962C8B-B14F-4D97-AF65-F5344CB8AC3E}">
        <p14:creationId xmlns:p14="http://schemas.microsoft.com/office/powerpoint/2010/main" val="33538049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a:t>
            </a:r>
            <a:r>
              <a:rPr lang="en-US" altLang="zh-CN" sz="1200" b="1" i="0" kern="1200" dirty="0">
                <a:solidFill>
                  <a:schemeClr val="tx1"/>
                </a:solidFill>
                <a:effectLst/>
                <a:latin typeface="+mn-lt"/>
                <a:ea typeface="+mn-ea"/>
                <a:cs typeface="+mn-cs"/>
              </a:rPr>
              <a:t>Bark scale</a:t>
            </a:r>
            <a:r>
              <a:rPr lang="en-US" altLang="zh-CN" sz="1200" b="0" i="0" kern="1200" dirty="0">
                <a:solidFill>
                  <a:schemeClr val="tx1"/>
                </a:solidFill>
                <a:effectLst/>
                <a:latin typeface="+mn-lt"/>
                <a:ea typeface="+mn-ea"/>
                <a:cs typeface="+mn-cs"/>
              </a:rPr>
              <a:t> is a </a:t>
            </a:r>
            <a:r>
              <a:rPr lang="en-US" altLang="zh-CN" sz="1200" b="0" i="0" u="none" strike="noStrike" kern="1200" dirty="0" err="1">
                <a:solidFill>
                  <a:schemeClr val="tx1"/>
                </a:solidFill>
                <a:effectLst/>
                <a:latin typeface="+mn-lt"/>
                <a:ea typeface="+mn-ea"/>
                <a:cs typeface="+mn-cs"/>
                <a:hlinkClick r:id="rId3" tooltip="Psychoacoustics"/>
              </a:rPr>
              <a:t>psychoacoustical</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tooltip="Scale (music)"/>
              </a:rPr>
              <a:t>scale</a:t>
            </a:r>
            <a:r>
              <a:rPr lang="en-US" altLang="zh-CN" sz="1200" b="0" i="0" kern="1200" dirty="0">
                <a:solidFill>
                  <a:schemeClr val="tx1"/>
                </a:solidFill>
                <a:effectLst/>
                <a:latin typeface="+mn-lt"/>
                <a:ea typeface="+mn-ea"/>
                <a:cs typeface="+mn-cs"/>
              </a:rPr>
              <a:t> proposed by </a:t>
            </a:r>
            <a:r>
              <a:rPr lang="en-US" altLang="zh-CN" sz="1200" b="0" i="0" u="none" strike="noStrike" kern="1200" dirty="0">
                <a:solidFill>
                  <a:schemeClr val="tx1"/>
                </a:solidFill>
                <a:effectLst/>
                <a:latin typeface="+mn-lt"/>
                <a:ea typeface="+mn-ea"/>
                <a:cs typeface="+mn-cs"/>
                <a:hlinkClick r:id="rId5" tooltip="Eberhard Zwicker"/>
              </a:rPr>
              <a:t>Eberhard </a:t>
            </a:r>
            <a:r>
              <a:rPr lang="en-US" altLang="zh-CN" sz="1200" b="0" i="0" u="none" strike="noStrike" kern="1200" dirty="0" err="1">
                <a:solidFill>
                  <a:schemeClr val="tx1"/>
                </a:solidFill>
                <a:effectLst/>
                <a:latin typeface="+mn-lt"/>
                <a:ea typeface="+mn-ea"/>
                <a:cs typeface="+mn-cs"/>
                <a:hlinkClick r:id="rId5" tooltip="Eberhard Zwicker"/>
              </a:rPr>
              <a:t>Zwicker</a:t>
            </a:r>
            <a:r>
              <a:rPr lang="en-US" altLang="zh-CN" sz="1200" b="0" i="0" kern="1200" dirty="0">
                <a:solidFill>
                  <a:schemeClr val="tx1"/>
                </a:solidFill>
                <a:effectLst/>
                <a:latin typeface="+mn-lt"/>
                <a:ea typeface="+mn-ea"/>
                <a:cs typeface="+mn-cs"/>
              </a:rPr>
              <a:t> in 1961. It is named after </a:t>
            </a:r>
            <a:r>
              <a:rPr lang="en-US" altLang="zh-CN" sz="1200" b="0" i="0" u="none" strike="noStrike" kern="1200" dirty="0">
                <a:solidFill>
                  <a:schemeClr val="tx1"/>
                </a:solidFill>
                <a:effectLst/>
                <a:latin typeface="+mn-lt"/>
                <a:ea typeface="+mn-ea"/>
                <a:cs typeface="+mn-cs"/>
                <a:hlinkClick r:id="rId6" tooltip="Heinrich Barkhausen"/>
              </a:rPr>
              <a:t>Heinrich </a:t>
            </a:r>
            <a:r>
              <a:rPr lang="en-US" altLang="zh-CN" sz="1200" b="0" i="0" u="none" strike="noStrike" kern="1200" dirty="0" err="1">
                <a:solidFill>
                  <a:schemeClr val="tx1"/>
                </a:solidFill>
                <a:effectLst/>
                <a:latin typeface="+mn-lt"/>
                <a:ea typeface="+mn-ea"/>
                <a:cs typeface="+mn-cs"/>
                <a:hlinkClick r:id="rId6" tooltip="Heinrich Barkhausen"/>
              </a:rPr>
              <a:t>Barkhausen</a:t>
            </a:r>
            <a:r>
              <a:rPr lang="en-US" altLang="zh-CN" sz="1200" b="0" i="0" kern="1200" dirty="0">
                <a:solidFill>
                  <a:schemeClr val="tx1"/>
                </a:solidFill>
                <a:effectLst/>
                <a:latin typeface="+mn-lt"/>
                <a:ea typeface="+mn-ea"/>
                <a:cs typeface="+mn-cs"/>
              </a:rPr>
              <a:t> who proposed the first subjective measurements of loudness.</a:t>
            </a:r>
            <a:r>
              <a:rPr lang="en-US" altLang="zh-CN" sz="1200" b="0" i="0" u="none" strike="noStrike" kern="1200" baseline="30000" dirty="0">
                <a:solidFill>
                  <a:schemeClr val="tx1"/>
                </a:solidFill>
                <a:effectLst/>
                <a:latin typeface="+mn-lt"/>
                <a:ea typeface="+mn-ea"/>
                <a:cs typeface="+mn-cs"/>
                <a:hlinkClick r:id="rId7"/>
              </a:rPr>
              <a:t>[1]</a:t>
            </a:r>
            <a:r>
              <a:rPr lang="en-US" altLang="zh-CN" sz="1200" b="0" i="0" kern="1200" dirty="0">
                <a:solidFill>
                  <a:schemeClr val="tx1"/>
                </a:solidFill>
                <a:effectLst/>
                <a:latin typeface="+mn-lt"/>
                <a:ea typeface="+mn-ea"/>
                <a:cs typeface="+mn-cs"/>
              </a:rPr>
              <a:t> One definition of the term is "...a frequency scale on which equal distances correspond with perceptually equal distances. Above about 500 Hz this scale is more or less equal to a </a:t>
            </a:r>
            <a:r>
              <a:rPr lang="en-US" altLang="zh-CN" sz="1200" b="0" i="0" u="none" strike="noStrike" kern="1200" dirty="0">
                <a:solidFill>
                  <a:schemeClr val="tx1"/>
                </a:solidFill>
                <a:effectLst/>
                <a:latin typeface="+mn-lt"/>
                <a:ea typeface="+mn-ea"/>
                <a:cs typeface="+mn-cs"/>
                <a:hlinkClick r:id="rId8" tooltip="Logarithmic scale"/>
              </a:rPr>
              <a:t>logarithmic</a:t>
            </a:r>
            <a:r>
              <a:rPr lang="en-US" altLang="zh-CN" sz="1200" b="0" i="0" kern="1200" dirty="0">
                <a:solidFill>
                  <a:schemeClr val="tx1"/>
                </a:solidFill>
                <a:effectLst/>
                <a:latin typeface="+mn-lt"/>
                <a:ea typeface="+mn-ea"/>
                <a:cs typeface="+mn-cs"/>
              </a:rPr>
              <a:t> frequency axis. Below 500 Hz the Bark scale becomes more and more linear."</a:t>
            </a:r>
            <a:r>
              <a:rPr lang="en-US" altLang="zh-CN" sz="1200" b="0" i="0" u="none" strike="noStrike" kern="1200" baseline="30000" dirty="0">
                <a:solidFill>
                  <a:schemeClr val="tx1"/>
                </a:solidFill>
                <a:effectLst/>
                <a:latin typeface="+mn-lt"/>
                <a:ea typeface="+mn-ea"/>
                <a:cs typeface="+mn-cs"/>
                <a:hlinkClick r:id="rId9"/>
              </a:rPr>
              <a:t>[2]</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108</a:t>
            </a:fld>
            <a:endParaRPr lang="zh-CN" altLang="en-US"/>
          </a:p>
        </p:txBody>
      </p:sp>
    </p:spTree>
    <p:extLst>
      <p:ext uri="{BB962C8B-B14F-4D97-AF65-F5344CB8AC3E}">
        <p14:creationId xmlns:p14="http://schemas.microsoft.com/office/powerpoint/2010/main" val="39543822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109</a:t>
            </a:fld>
            <a:endParaRPr lang="zh-CN" altLang="en-US"/>
          </a:p>
        </p:txBody>
      </p:sp>
    </p:spTree>
    <p:extLst>
      <p:ext uri="{BB962C8B-B14F-4D97-AF65-F5344CB8AC3E}">
        <p14:creationId xmlns:p14="http://schemas.microsoft.com/office/powerpoint/2010/main" val="27830794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110</a:t>
            </a:fld>
            <a:endParaRPr lang="zh-CN" altLang="en-US"/>
          </a:p>
        </p:txBody>
      </p:sp>
    </p:spTree>
    <p:extLst>
      <p:ext uri="{BB962C8B-B14F-4D97-AF65-F5344CB8AC3E}">
        <p14:creationId xmlns:p14="http://schemas.microsoft.com/office/powerpoint/2010/main" val="9972811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111</a:t>
            </a:fld>
            <a:endParaRPr lang="zh-CN" altLang="en-US"/>
          </a:p>
        </p:txBody>
      </p:sp>
    </p:spTree>
    <p:extLst>
      <p:ext uri="{BB962C8B-B14F-4D97-AF65-F5344CB8AC3E}">
        <p14:creationId xmlns:p14="http://schemas.microsoft.com/office/powerpoint/2010/main" val="11632402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112</a:t>
            </a:fld>
            <a:endParaRPr lang="zh-CN" altLang="en-US"/>
          </a:p>
        </p:txBody>
      </p:sp>
    </p:spTree>
    <p:extLst>
      <p:ext uri="{BB962C8B-B14F-4D97-AF65-F5344CB8AC3E}">
        <p14:creationId xmlns:p14="http://schemas.microsoft.com/office/powerpoint/2010/main" val="15813838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113</a:t>
            </a:fld>
            <a:endParaRPr lang="zh-CN" altLang="en-US"/>
          </a:p>
        </p:txBody>
      </p:sp>
    </p:spTree>
    <p:extLst>
      <p:ext uri="{BB962C8B-B14F-4D97-AF65-F5344CB8AC3E}">
        <p14:creationId xmlns:p14="http://schemas.microsoft.com/office/powerpoint/2010/main" val="35444621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114</a:t>
            </a:fld>
            <a:endParaRPr lang="zh-CN" altLang="en-US"/>
          </a:p>
        </p:txBody>
      </p:sp>
    </p:spTree>
    <p:extLst>
      <p:ext uri="{BB962C8B-B14F-4D97-AF65-F5344CB8AC3E}">
        <p14:creationId xmlns:p14="http://schemas.microsoft.com/office/powerpoint/2010/main" val="10162974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115</a:t>
            </a:fld>
            <a:endParaRPr lang="zh-CN" altLang="en-US"/>
          </a:p>
        </p:txBody>
      </p:sp>
    </p:spTree>
    <p:extLst>
      <p:ext uri="{BB962C8B-B14F-4D97-AF65-F5344CB8AC3E}">
        <p14:creationId xmlns:p14="http://schemas.microsoft.com/office/powerpoint/2010/main" val="32345186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116</a:t>
            </a:fld>
            <a:endParaRPr lang="zh-CN" altLang="en-US"/>
          </a:p>
        </p:txBody>
      </p:sp>
    </p:spTree>
    <p:extLst>
      <p:ext uri="{BB962C8B-B14F-4D97-AF65-F5344CB8AC3E}">
        <p14:creationId xmlns:p14="http://schemas.microsoft.com/office/powerpoint/2010/main" val="2412010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117</a:t>
            </a:fld>
            <a:endParaRPr lang="zh-CN" altLang="en-US"/>
          </a:p>
        </p:txBody>
      </p:sp>
    </p:spTree>
    <p:extLst>
      <p:ext uri="{BB962C8B-B14F-4D97-AF65-F5344CB8AC3E}">
        <p14:creationId xmlns:p14="http://schemas.microsoft.com/office/powerpoint/2010/main" val="3824863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a:t>
            </a:fld>
            <a:endParaRPr lang="zh-CN" altLang="en-US"/>
          </a:p>
        </p:txBody>
      </p:sp>
    </p:spTree>
    <p:extLst>
      <p:ext uri="{BB962C8B-B14F-4D97-AF65-F5344CB8AC3E}">
        <p14:creationId xmlns:p14="http://schemas.microsoft.com/office/powerpoint/2010/main" val="241665327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118</a:t>
            </a:fld>
            <a:endParaRPr lang="zh-CN" altLang="en-US"/>
          </a:p>
        </p:txBody>
      </p:sp>
    </p:spTree>
    <p:extLst>
      <p:ext uri="{BB962C8B-B14F-4D97-AF65-F5344CB8AC3E}">
        <p14:creationId xmlns:p14="http://schemas.microsoft.com/office/powerpoint/2010/main" val="27714866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a:solidFill>
                  <a:schemeClr val="tx1"/>
                </a:solidFill>
                <a:latin typeface="+mn-lt"/>
                <a:ea typeface="+mn-ea"/>
                <a:cs typeface="+mn-cs"/>
              </a:rPr>
              <a:t> Find the tonal (sine like) and non-tonal (noise like) components</a:t>
            </a: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119</a:t>
            </a:fld>
            <a:endParaRPr lang="zh-CN" altLang="en-US"/>
          </a:p>
        </p:txBody>
      </p:sp>
    </p:spTree>
    <p:extLst>
      <p:ext uri="{BB962C8B-B14F-4D97-AF65-F5344CB8AC3E}">
        <p14:creationId xmlns:p14="http://schemas.microsoft.com/office/powerpoint/2010/main" val="41632991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120</a:t>
            </a:fld>
            <a:endParaRPr lang="zh-CN" altLang="en-US"/>
          </a:p>
        </p:txBody>
      </p:sp>
    </p:spTree>
    <p:extLst>
      <p:ext uri="{BB962C8B-B14F-4D97-AF65-F5344CB8AC3E}">
        <p14:creationId xmlns:p14="http://schemas.microsoft.com/office/powerpoint/2010/main" val="26483527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121</a:t>
            </a:fld>
            <a:endParaRPr lang="zh-CN" altLang="en-US"/>
          </a:p>
        </p:txBody>
      </p:sp>
    </p:spTree>
    <p:extLst>
      <p:ext uri="{BB962C8B-B14F-4D97-AF65-F5344CB8AC3E}">
        <p14:creationId xmlns:p14="http://schemas.microsoft.com/office/powerpoint/2010/main" val="110288829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122</a:t>
            </a:fld>
            <a:endParaRPr lang="zh-CN" altLang="en-US"/>
          </a:p>
        </p:txBody>
      </p:sp>
    </p:spTree>
    <p:extLst>
      <p:ext uri="{BB962C8B-B14F-4D97-AF65-F5344CB8AC3E}">
        <p14:creationId xmlns:p14="http://schemas.microsoft.com/office/powerpoint/2010/main" val="9891238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123</a:t>
            </a:fld>
            <a:endParaRPr lang="zh-CN" altLang="en-US"/>
          </a:p>
        </p:txBody>
      </p:sp>
    </p:spTree>
    <p:extLst>
      <p:ext uri="{BB962C8B-B14F-4D97-AF65-F5344CB8AC3E}">
        <p14:creationId xmlns:p14="http://schemas.microsoft.com/office/powerpoint/2010/main" val="32446248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124</a:t>
            </a:fld>
            <a:endParaRPr lang="zh-CN" altLang="en-US"/>
          </a:p>
        </p:txBody>
      </p:sp>
    </p:spTree>
    <p:extLst>
      <p:ext uri="{BB962C8B-B14F-4D97-AF65-F5344CB8AC3E}">
        <p14:creationId xmlns:p14="http://schemas.microsoft.com/office/powerpoint/2010/main" val="1296344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125</a:t>
            </a:fld>
            <a:endParaRPr lang="zh-CN" altLang="en-US"/>
          </a:p>
        </p:txBody>
      </p:sp>
    </p:spTree>
    <p:extLst>
      <p:ext uri="{BB962C8B-B14F-4D97-AF65-F5344CB8AC3E}">
        <p14:creationId xmlns:p14="http://schemas.microsoft.com/office/powerpoint/2010/main" val="9226280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126</a:t>
            </a:fld>
            <a:endParaRPr lang="zh-CN" altLang="en-US"/>
          </a:p>
        </p:txBody>
      </p:sp>
    </p:spTree>
    <p:extLst>
      <p:ext uri="{BB962C8B-B14F-4D97-AF65-F5344CB8AC3E}">
        <p14:creationId xmlns:p14="http://schemas.microsoft.com/office/powerpoint/2010/main" val="18646456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3"/>
              </a:rPr>
              <a:t>https://en.wikipedia.org/wiki/Dissimilation</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4"/>
              </a:rPr>
              <a:t>https://www.eslbase.com/tefl-a-z/connected-speech</a:t>
            </a:r>
            <a:endParaRPr lang="en-US" altLang="zh-CN" dirty="0">
              <a:effectLst/>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127</a:t>
            </a:fld>
            <a:endParaRPr lang="zh-CN" altLang="en-US"/>
          </a:p>
        </p:txBody>
      </p:sp>
    </p:spTree>
    <p:extLst>
      <p:ext uri="{BB962C8B-B14F-4D97-AF65-F5344CB8AC3E}">
        <p14:creationId xmlns:p14="http://schemas.microsoft.com/office/powerpoint/2010/main" val="2174898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a:t>
            </a:fld>
            <a:endParaRPr lang="zh-CN" altLang="en-US"/>
          </a:p>
        </p:txBody>
      </p:sp>
    </p:spTree>
    <p:extLst>
      <p:ext uri="{BB962C8B-B14F-4D97-AF65-F5344CB8AC3E}">
        <p14:creationId xmlns:p14="http://schemas.microsoft.com/office/powerpoint/2010/main" val="41656350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128</a:t>
            </a:fld>
            <a:endParaRPr lang="zh-CN" altLang="en-US"/>
          </a:p>
        </p:txBody>
      </p:sp>
    </p:spTree>
    <p:extLst>
      <p:ext uri="{BB962C8B-B14F-4D97-AF65-F5344CB8AC3E}">
        <p14:creationId xmlns:p14="http://schemas.microsoft.com/office/powerpoint/2010/main" val="16952900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129</a:t>
            </a:fld>
            <a:endParaRPr lang="zh-CN" altLang="en-US"/>
          </a:p>
        </p:txBody>
      </p:sp>
    </p:spTree>
    <p:extLst>
      <p:ext uri="{BB962C8B-B14F-4D97-AF65-F5344CB8AC3E}">
        <p14:creationId xmlns:p14="http://schemas.microsoft.com/office/powerpoint/2010/main" val="23904378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130</a:t>
            </a:fld>
            <a:endParaRPr lang="zh-CN" altLang="en-US"/>
          </a:p>
        </p:txBody>
      </p:sp>
    </p:spTree>
    <p:extLst>
      <p:ext uri="{BB962C8B-B14F-4D97-AF65-F5344CB8AC3E}">
        <p14:creationId xmlns:p14="http://schemas.microsoft.com/office/powerpoint/2010/main" val="11373632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131</a:t>
            </a:fld>
            <a:endParaRPr lang="zh-CN" altLang="en-US"/>
          </a:p>
        </p:txBody>
      </p:sp>
    </p:spTree>
    <p:extLst>
      <p:ext uri="{BB962C8B-B14F-4D97-AF65-F5344CB8AC3E}">
        <p14:creationId xmlns:p14="http://schemas.microsoft.com/office/powerpoint/2010/main" val="192936671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132</a:t>
            </a:fld>
            <a:endParaRPr lang="zh-CN" altLang="en-US"/>
          </a:p>
        </p:txBody>
      </p:sp>
    </p:spTree>
    <p:extLst>
      <p:ext uri="{BB962C8B-B14F-4D97-AF65-F5344CB8AC3E}">
        <p14:creationId xmlns:p14="http://schemas.microsoft.com/office/powerpoint/2010/main" val="14335784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133</a:t>
            </a:fld>
            <a:endParaRPr lang="zh-CN" altLang="en-US"/>
          </a:p>
        </p:txBody>
      </p:sp>
    </p:spTree>
    <p:extLst>
      <p:ext uri="{BB962C8B-B14F-4D97-AF65-F5344CB8AC3E}">
        <p14:creationId xmlns:p14="http://schemas.microsoft.com/office/powerpoint/2010/main" val="11192768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134</a:t>
            </a:fld>
            <a:endParaRPr lang="zh-CN" altLang="en-US"/>
          </a:p>
        </p:txBody>
      </p:sp>
    </p:spTree>
    <p:extLst>
      <p:ext uri="{BB962C8B-B14F-4D97-AF65-F5344CB8AC3E}">
        <p14:creationId xmlns:p14="http://schemas.microsoft.com/office/powerpoint/2010/main" val="25506152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135</a:t>
            </a:fld>
            <a:endParaRPr lang="zh-CN" altLang="en-US"/>
          </a:p>
        </p:txBody>
      </p:sp>
    </p:spTree>
    <p:extLst>
      <p:ext uri="{BB962C8B-B14F-4D97-AF65-F5344CB8AC3E}">
        <p14:creationId xmlns:p14="http://schemas.microsoft.com/office/powerpoint/2010/main" val="6712389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136</a:t>
            </a:fld>
            <a:endParaRPr lang="zh-CN" altLang="en-US"/>
          </a:p>
        </p:txBody>
      </p:sp>
    </p:spTree>
    <p:extLst>
      <p:ext uri="{BB962C8B-B14F-4D97-AF65-F5344CB8AC3E}">
        <p14:creationId xmlns:p14="http://schemas.microsoft.com/office/powerpoint/2010/main" val="40113606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137</a:t>
            </a:fld>
            <a:endParaRPr lang="zh-CN" altLang="en-US"/>
          </a:p>
        </p:txBody>
      </p:sp>
    </p:spTree>
    <p:extLst>
      <p:ext uri="{BB962C8B-B14F-4D97-AF65-F5344CB8AC3E}">
        <p14:creationId xmlns:p14="http://schemas.microsoft.com/office/powerpoint/2010/main" val="592117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a:t>
            </a:fld>
            <a:endParaRPr lang="zh-CN" altLang="en-US"/>
          </a:p>
        </p:txBody>
      </p:sp>
    </p:spTree>
    <p:extLst>
      <p:ext uri="{BB962C8B-B14F-4D97-AF65-F5344CB8AC3E}">
        <p14:creationId xmlns:p14="http://schemas.microsoft.com/office/powerpoint/2010/main" val="299709774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138</a:t>
            </a:fld>
            <a:endParaRPr lang="zh-CN" altLang="en-US"/>
          </a:p>
        </p:txBody>
      </p:sp>
    </p:spTree>
    <p:extLst>
      <p:ext uri="{BB962C8B-B14F-4D97-AF65-F5344CB8AC3E}">
        <p14:creationId xmlns:p14="http://schemas.microsoft.com/office/powerpoint/2010/main" val="165930408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139</a:t>
            </a:fld>
            <a:endParaRPr lang="zh-CN" altLang="en-US"/>
          </a:p>
        </p:txBody>
      </p:sp>
    </p:spTree>
    <p:extLst>
      <p:ext uri="{BB962C8B-B14F-4D97-AF65-F5344CB8AC3E}">
        <p14:creationId xmlns:p14="http://schemas.microsoft.com/office/powerpoint/2010/main" val="34211396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140</a:t>
            </a:fld>
            <a:endParaRPr lang="zh-CN" altLang="en-US"/>
          </a:p>
        </p:txBody>
      </p:sp>
    </p:spTree>
    <p:extLst>
      <p:ext uri="{BB962C8B-B14F-4D97-AF65-F5344CB8AC3E}">
        <p14:creationId xmlns:p14="http://schemas.microsoft.com/office/powerpoint/2010/main" val="407057973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141</a:t>
            </a:fld>
            <a:endParaRPr lang="zh-CN" altLang="en-US"/>
          </a:p>
        </p:txBody>
      </p:sp>
    </p:spTree>
    <p:extLst>
      <p:ext uri="{BB962C8B-B14F-4D97-AF65-F5344CB8AC3E}">
        <p14:creationId xmlns:p14="http://schemas.microsoft.com/office/powerpoint/2010/main" val="134333557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142</a:t>
            </a:fld>
            <a:endParaRPr lang="zh-CN" altLang="en-US"/>
          </a:p>
        </p:txBody>
      </p:sp>
    </p:spTree>
    <p:extLst>
      <p:ext uri="{BB962C8B-B14F-4D97-AF65-F5344CB8AC3E}">
        <p14:creationId xmlns:p14="http://schemas.microsoft.com/office/powerpoint/2010/main" val="3257077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143</a:t>
            </a:fld>
            <a:endParaRPr lang="zh-CN" altLang="en-US"/>
          </a:p>
        </p:txBody>
      </p:sp>
    </p:spTree>
    <p:extLst>
      <p:ext uri="{BB962C8B-B14F-4D97-AF65-F5344CB8AC3E}">
        <p14:creationId xmlns:p14="http://schemas.microsoft.com/office/powerpoint/2010/main" val="48984421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144</a:t>
            </a:fld>
            <a:endParaRPr lang="zh-CN" altLang="en-US"/>
          </a:p>
        </p:txBody>
      </p:sp>
    </p:spTree>
    <p:extLst>
      <p:ext uri="{BB962C8B-B14F-4D97-AF65-F5344CB8AC3E}">
        <p14:creationId xmlns:p14="http://schemas.microsoft.com/office/powerpoint/2010/main" val="26986689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145</a:t>
            </a:fld>
            <a:endParaRPr lang="zh-CN" altLang="en-US"/>
          </a:p>
        </p:txBody>
      </p:sp>
    </p:spTree>
    <p:extLst>
      <p:ext uri="{BB962C8B-B14F-4D97-AF65-F5344CB8AC3E}">
        <p14:creationId xmlns:p14="http://schemas.microsoft.com/office/powerpoint/2010/main" val="16150002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146</a:t>
            </a:fld>
            <a:endParaRPr lang="zh-CN" altLang="en-US"/>
          </a:p>
        </p:txBody>
      </p:sp>
    </p:spTree>
    <p:extLst>
      <p:ext uri="{BB962C8B-B14F-4D97-AF65-F5344CB8AC3E}">
        <p14:creationId xmlns:p14="http://schemas.microsoft.com/office/powerpoint/2010/main" val="21677431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147</a:t>
            </a:fld>
            <a:endParaRPr lang="zh-CN" altLang="en-US"/>
          </a:p>
        </p:txBody>
      </p:sp>
    </p:spTree>
    <p:extLst>
      <p:ext uri="{BB962C8B-B14F-4D97-AF65-F5344CB8AC3E}">
        <p14:creationId xmlns:p14="http://schemas.microsoft.com/office/powerpoint/2010/main" val="2052614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DPCM</a:t>
            </a:r>
            <a:r>
              <a:rPr lang="zh-CN" altLang="en-US" dirty="0"/>
              <a:t>：</a:t>
            </a:r>
            <a:r>
              <a:rPr lang="en-US" altLang="zh-CN" dirty="0"/>
              <a:t>https://blog.csdn.net/weixin_41966757/article/details/80199317</a:t>
            </a:r>
          </a:p>
          <a:p>
            <a:endParaRPr lang="en-US" altLang="zh-CN" dirty="0"/>
          </a:p>
          <a:p>
            <a:r>
              <a:rPr lang="en-US" altLang="zh-CN" sz="1200" b="0" i="0" kern="1200" dirty="0">
                <a:solidFill>
                  <a:schemeClr val="tx1"/>
                </a:solidFill>
                <a:effectLst/>
                <a:latin typeface="+mn-lt"/>
                <a:ea typeface="+mn-ea"/>
                <a:cs typeface="+mn-cs"/>
              </a:rPr>
              <a:t>pulse Code Modulation (PCM) and Adaptive Delta Pulse Code Modulation (ADPCM) are subclasses of the Microsoft waveform (.WAV) file format.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ADPCM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https://blog.csdn.net/llljjlj/article/details/80282910</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如果有一种方法，可以把两点之间的差值变换到固定的几个位即可表达的范围内，那就好了！而且</a:t>
            </a:r>
            <a:r>
              <a:rPr lang="zh-CN" altLang="en-US" sz="1200" b="1" i="0" kern="1200" dirty="0">
                <a:solidFill>
                  <a:schemeClr val="tx1"/>
                </a:solidFill>
                <a:effectLst/>
                <a:latin typeface="+mn-lt"/>
                <a:ea typeface="+mn-ea"/>
                <a:cs typeface="+mn-cs"/>
              </a:rPr>
              <a:t>这种变换是实时的，并且具有自适应性和预测能力的</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实现：</a:t>
            </a:r>
            <a:r>
              <a:rPr lang="en-US" altLang="zh-CN" sz="1200" b="1" i="0" kern="1200" dirty="0">
                <a:solidFill>
                  <a:schemeClr val="tx1"/>
                </a:solidFill>
                <a:effectLst/>
                <a:latin typeface="+mn-lt"/>
                <a:ea typeface="+mn-ea"/>
                <a:cs typeface="+mn-cs"/>
              </a:rPr>
              <a:t>https://wenku.baidu.com/view/3be87d02e87101f69e3195b6.html</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DPCM</a:t>
            </a:r>
            <a:r>
              <a:rPr lang="zh-CN" altLang="en-US" sz="1200" b="1" i="0" kern="1200" dirty="0">
                <a:solidFill>
                  <a:schemeClr val="tx1"/>
                </a:solidFill>
                <a:effectLst/>
                <a:latin typeface="+mn-lt"/>
                <a:ea typeface="+mn-ea"/>
                <a:cs typeface="+mn-cs"/>
              </a:rPr>
              <a:t>最小方差估计</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dirty="0"/>
              <a:t>因子：每次对得到的差值用一个随着差值大小变化的数来除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22</a:t>
            </a:fld>
            <a:endParaRPr lang="zh-CN" altLang="en-US"/>
          </a:p>
        </p:txBody>
      </p:sp>
    </p:spTree>
    <p:extLst>
      <p:ext uri="{BB962C8B-B14F-4D97-AF65-F5344CB8AC3E}">
        <p14:creationId xmlns:p14="http://schemas.microsoft.com/office/powerpoint/2010/main" val="12376454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148</a:t>
            </a:fld>
            <a:endParaRPr lang="zh-CN" altLang="en-US"/>
          </a:p>
        </p:txBody>
      </p:sp>
    </p:spTree>
    <p:extLst>
      <p:ext uri="{BB962C8B-B14F-4D97-AF65-F5344CB8AC3E}">
        <p14:creationId xmlns:p14="http://schemas.microsoft.com/office/powerpoint/2010/main" val="307882198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149</a:t>
            </a:fld>
            <a:endParaRPr lang="zh-CN" altLang="en-US"/>
          </a:p>
        </p:txBody>
      </p:sp>
    </p:spTree>
    <p:extLst>
      <p:ext uri="{BB962C8B-B14F-4D97-AF65-F5344CB8AC3E}">
        <p14:creationId xmlns:p14="http://schemas.microsoft.com/office/powerpoint/2010/main" val="367919407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150</a:t>
            </a:fld>
            <a:endParaRPr lang="zh-CN" altLang="en-US"/>
          </a:p>
        </p:txBody>
      </p:sp>
    </p:spTree>
    <p:extLst>
      <p:ext uri="{BB962C8B-B14F-4D97-AF65-F5344CB8AC3E}">
        <p14:creationId xmlns:p14="http://schemas.microsoft.com/office/powerpoint/2010/main" val="29767263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151</a:t>
            </a:fld>
            <a:endParaRPr lang="zh-CN" altLang="en-US"/>
          </a:p>
        </p:txBody>
      </p:sp>
    </p:spTree>
    <p:extLst>
      <p:ext uri="{BB962C8B-B14F-4D97-AF65-F5344CB8AC3E}">
        <p14:creationId xmlns:p14="http://schemas.microsoft.com/office/powerpoint/2010/main" val="372129684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152</a:t>
            </a:fld>
            <a:endParaRPr lang="zh-CN" altLang="en-US"/>
          </a:p>
        </p:txBody>
      </p:sp>
    </p:spTree>
    <p:extLst>
      <p:ext uri="{BB962C8B-B14F-4D97-AF65-F5344CB8AC3E}">
        <p14:creationId xmlns:p14="http://schemas.microsoft.com/office/powerpoint/2010/main" val="20622583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153</a:t>
            </a:fld>
            <a:endParaRPr lang="zh-CN" altLang="en-US"/>
          </a:p>
        </p:txBody>
      </p:sp>
    </p:spTree>
    <p:extLst>
      <p:ext uri="{BB962C8B-B14F-4D97-AF65-F5344CB8AC3E}">
        <p14:creationId xmlns:p14="http://schemas.microsoft.com/office/powerpoint/2010/main" val="262667403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154</a:t>
            </a:fld>
            <a:endParaRPr lang="zh-CN" altLang="en-US"/>
          </a:p>
        </p:txBody>
      </p:sp>
    </p:spTree>
    <p:extLst>
      <p:ext uri="{BB962C8B-B14F-4D97-AF65-F5344CB8AC3E}">
        <p14:creationId xmlns:p14="http://schemas.microsoft.com/office/powerpoint/2010/main" val="67634963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155</a:t>
            </a:fld>
            <a:endParaRPr lang="zh-CN" altLang="en-US"/>
          </a:p>
        </p:txBody>
      </p:sp>
    </p:spTree>
    <p:extLst>
      <p:ext uri="{BB962C8B-B14F-4D97-AF65-F5344CB8AC3E}">
        <p14:creationId xmlns:p14="http://schemas.microsoft.com/office/powerpoint/2010/main" val="354317890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程序自恢复</a:t>
            </a:r>
            <a:endParaRPr lang="en-US" altLang="zh-CN" dirty="0"/>
          </a:p>
          <a:p>
            <a:endParaRPr lang="en-US" altLang="zh-CN" dirty="0"/>
          </a:p>
          <a:p>
            <a:endParaRPr lang="en-US" altLang="zh-CN"/>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156</a:t>
            </a:fld>
            <a:endParaRPr lang="zh-CN" altLang="en-US"/>
          </a:p>
        </p:txBody>
      </p:sp>
    </p:spTree>
    <p:extLst>
      <p:ext uri="{BB962C8B-B14F-4D97-AF65-F5344CB8AC3E}">
        <p14:creationId xmlns:p14="http://schemas.microsoft.com/office/powerpoint/2010/main" val="319363460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157</a:t>
            </a:fld>
            <a:endParaRPr lang="zh-CN" altLang="en-US"/>
          </a:p>
        </p:txBody>
      </p:sp>
    </p:spTree>
    <p:extLst>
      <p:ext uri="{BB962C8B-B14F-4D97-AF65-F5344CB8AC3E}">
        <p14:creationId xmlns:p14="http://schemas.microsoft.com/office/powerpoint/2010/main" val="3356534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https://blog.csdn.net/hhaowang/article/details/88776140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23</a:t>
            </a:fld>
            <a:endParaRPr lang="zh-CN" altLang="en-US"/>
          </a:p>
        </p:txBody>
      </p:sp>
    </p:spTree>
    <p:extLst>
      <p:ext uri="{BB962C8B-B14F-4D97-AF65-F5344CB8AC3E}">
        <p14:creationId xmlns:p14="http://schemas.microsoft.com/office/powerpoint/2010/main" val="408599434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最大最小倍速间隔：最大的值</a:t>
            </a:r>
            <a:endParaRPr lang="en-US" altLang="zh-CN" dirty="0"/>
          </a:p>
          <a:p>
            <a:r>
              <a:rPr lang="en-US" altLang="zh-CN" dirty="0"/>
              <a:t>1</a:t>
            </a:r>
            <a:r>
              <a:rPr lang="zh-CN" altLang="en-US" dirty="0"/>
              <a:t>倍速的区别，挖掘重点</a:t>
            </a:r>
            <a:endParaRPr lang="en-US" altLang="zh-CN" dirty="0"/>
          </a:p>
          <a:p>
            <a:r>
              <a:rPr lang="zh-CN" altLang="en-US" dirty="0"/>
              <a:t>滤波器</a:t>
            </a:r>
            <a:endParaRPr lang="en-US" altLang="zh-CN" dirty="0"/>
          </a:p>
          <a:p>
            <a:endParaRPr lang="en-US" altLang="zh-CN" dirty="0"/>
          </a:p>
          <a:p>
            <a:r>
              <a:rPr lang="zh-CN" altLang="en-US" dirty="0"/>
              <a:t>这些间隔是否足够？</a:t>
            </a:r>
            <a:endParaRPr lang="en-US" altLang="zh-CN" dirty="0"/>
          </a:p>
          <a:p>
            <a:r>
              <a:rPr lang="zh-CN" altLang="en-US" dirty="0"/>
              <a:t>是否能被防护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158</a:t>
            </a:fld>
            <a:endParaRPr lang="zh-CN" altLang="en-US"/>
          </a:p>
        </p:txBody>
      </p:sp>
    </p:spTree>
    <p:extLst>
      <p:ext uri="{BB962C8B-B14F-4D97-AF65-F5344CB8AC3E}">
        <p14:creationId xmlns:p14="http://schemas.microsoft.com/office/powerpoint/2010/main" val="31965067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N-m </a:t>
            </a:r>
            <a:r>
              <a:rPr lang="zh-CN" altLang="en-US" dirty="0"/>
              <a:t>不设上限</a:t>
            </a:r>
            <a:endParaRPr lang="en-US" altLang="zh-CN" dirty="0"/>
          </a:p>
          <a:p>
            <a:endParaRPr lang="en-US" altLang="zh-CN" dirty="0"/>
          </a:p>
          <a:p>
            <a:r>
              <a:rPr lang="en-US" altLang="zh-CN" dirty="0"/>
              <a:t>Sensitive</a:t>
            </a:r>
            <a:r>
              <a:rPr lang="zh-CN" altLang="en-US" dirty="0"/>
              <a:t>类 关心的类 定义哪些语句</a:t>
            </a:r>
            <a:endParaRPr lang="en-US" altLang="zh-CN" dirty="0"/>
          </a:p>
          <a:p>
            <a:r>
              <a:rPr lang="zh-CN" altLang="en-US" dirty="0"/>
              <a:t>统计词与句子</a:t>
            </a:r>
            <a:endParaRPr lang="en-US" altLang="zh-CN" dirty="0"/>
          </a:p>
          <a:p>
            <a:r>
              <a:rPr lang="zh-CN" altLang="en-US" dirty="0"/>
              <a:t>输密码</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159</a:t>
            </a:fld>
            <a:endParaRPr lang="zh-CN" altLang="en-US"/>
          </a:p>
        </p:txBody>
      </p:sp>
    </p:spTree>
    <p:extLst>
      <p:ext uri="{BB962C8B-B14F-4D97-AF65-F5344CB8AC3E}">
        <p14:creationId xmlns:p14="http://schemas.microsoft.com/office/powerpoint/2010/main" val="288563840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160</a:t>
            </a:fld>
            <a:endParaRPr lang="zh-CN" altLang="en-US"/>
          </a:p>
        </p:txBody>
      </p:sp>
    </p:spTree>
    <p:extLst>
      <p:ext uri="{BB962C8B-B14F-4D97-AF65-F5344CB8AC3E}">
        <p14:creationId xmlns:p14="http://schemas.microsoft.com/office/powerpoint/2010/main" val="339785579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161</a:t>
            </a:fld>
            <a:endParaRPr lang="zh-CN" altLang="en-US"/>
          </a:p>
        </p:txBody>
      </p:sp>
    </p:spTree>
    <p:extLst>
      <p:ext uri="{BB962C8B-B14F-4D97-AF65-F5344CB8AC3E}">
        <p14:creationId xmlns:p14="http://schemas.microsoft.com/office/powerpoint/2010/main" val="94606242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162</a:t>
            </a:fld>
            <a:endParaRPr lang="zh-CN" altLang="en-US"/>
          </a:p>
        </p:txBody>
      </p:sp>
    </p:spTree>
    <p:extLst>
      <p:ext uri="{BB962C8B-B14F-4D97-AF65-F5344CB8AC3E}">
        <p14:creationId xmlns:p14="http://schemas.microsoft.com/office/powerpoint/2010/main" val="326556475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163</a:t>
            </a:fld>
            <a:endParaRPr lang="zh-CN" altLang="en-US"/>
          </a:p>
        </p:txBody>
      </p:sp>
    </p:spTree>
    <p:extLst>
      <p:ext uri="{BB962C8B-B14F-4D97-AF65-F5344CB8AC3E}">
        <p14:creationId xmlns:p14="http://schemas.microsoft.com/office/powerpoint/2010/main" val="234365932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164</a:t>
            </a:fld>
            <a:endParaRPr lang="zh-CN" altLang="en-US"/>
          </a:p>
        </p:txBody>
      </p:sp>
    </p:spTree>
    <p:extLst>
      <p:ext uri="{BB962C8B-B14F-4D97-AF65-F5344CB8AC3E}">
        <p14:creationId xmlns:p14="http://schemas.microsoft.com/office/powerpoint/2010/main" val="246180531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165</a:t>
            </a:fld>
            <a:endParaRPr lang="zh-CN" altLang="en-US"/>
          </a:p>
        </p:txBody>
      </p:sp>
    </p:spTree>
    <p:extLst>
      <p:ext uri="{BB962C8B-B14F-4D97-AF65-F5344CB8AC3E}">
        <p14:creationId xmlns:p14="http://schemas.microsoft.com/office/powerpoint/2010/main" val="259763384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166</a:t>
            </a:fld>
            <a:endParaRPr lang="zh-CN" altLang="en-US"/>
          </a:p>
        </p:txBody>
      </p:sp>
    </p:spTree>
    <p:extLst>
      <p:ext uri="{BB962C8B-B14F-4D97-AF65-F5344CB8AC3E}">
        <p14:creationId xmlns:p14="http://schemas.microsoft.com/office/powerpoint/2010/main" val="61596861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167</a:t>
            </a:fld>
            <a:endParaRPr lang="zh-CN" altLang="en-US"/>
          </a:p>
        </p:txBody>
      </p:sp>
    </p:spTree>
    <p:extLst>
      <p:ext uri="{BB962C8B-B14F-4D97-AF65-F5344CB8AC3E}">
        <p14:creationId xmlns:p14="http://schemas.microsoft.com/office/powerpoint/2010/main" val="2890314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24</a:t>
            </a:fld>
            <a:endParaRPr lang="zh-CN" altLang="en-US"/>
          </a:p>
        </p:txBody>
      </p:sp>
    </p:spTree>
    <p:extLst>
      <p:ext uri="{BB962C8B-B14F-4D97-AF65-F5344CB8AC3E}">
        <p14:creationId xmlns:p14="http://schemas.microsoft.com/office/powerpoint/2010/main" val="60245011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168</a:t>
            </a:fld>
            <a:endParaRPr lang="zh-CN" altLang="en-US"/>
          </a:p>
        </p:txBody>
      </p:sp>
    </p:spTree>
    <p:extLst>
      <p:ext uri="{BB962C8B-B14F-4D97-AF65-F5344CB8AC3E}">
        <p14:creationId xmlns:p14="http://schemas.microsoft.com/office/powerpoint/2010/main" val="411204515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169</a:t>
            </a:fld>
            <a:endParaRPr lang="zh-CN" altLang="en-US"/>
          </a:p>
        </p:txBody>
      </p:sp>
    </p:spTree>
    <p:extLst>
      <p:ext uri="{BB962C8B-B14F-4D97-AF65-F5344CB8AC3E}">
        <p14:creationId xmlns:p14="http://schemas.microsoft.com/office/powerpoint/2010/main" val="126040261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170</a:t>
            </a:fld>
            <a:endParaRPr lang="zh-CN" altLang="en-US"/>
          </a:p>
        </p:txBody>
      </p:sp>
    </p:spTree>
    <p:extLst>
      <p:ext uri="{BB962C8B-B14F-4D97-AF65-F5344CB8AC3E}">
        <p14:creationId xmlns:p14="http://schemas.microsoft.com/office/powerpoint/2010/main" val="26552242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171</a:t>
            </a:fld>
            <a:endParaRPr lang="zh-CN" altLang="en-US"/>
          </a:p>
        </p:txBody>
      </p:sp>
    </p:spTree>
    <p:extLst>
      <p:ext uri="{BB962C8B-B14F-4D97-AF65-F5344CB8AC3E}">
        <p14:creationId xmlns:p14="http://schemas.microsoft.com/office/powerpoint/2010/main" val="357841837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172</a:t>
            </a:fld>
            <a:endParaRPr lang="zh-CN" altLang="en-US"/>
          </a:p>
        </p:txBody>
      </p:sp>
    </p:spTree>
    <p:extLst>
      <p:ext uri="{BB962C8B-B14F-4D97-AF65-F5344CB8AC3E}">
        <p14:creationId xmlns:p14="http://schemas.microsoft.com/office/powerpoint/2010/main" val="30888886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173</a:t>
            </a:fld>
            <a:endParaRPr lang="zh-CN" altLang="en-US"/>
          </a:p>
        </p:txBody>
      </p:sp>
    </p:spTree>
    <p:extLst>
      <p:ext uri="{BB962C8B-B14F-4D97-AF65-F5344CB8AC3E}">
        <p14:creationId xmlns:p14="http://schemas.microsoft.com/office/powerpoint/2010/main" val="316623173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174</a:t>
            </a:fld>
            <a:endParaRPr lang="zh-CN" altLang="en-US"/>
          </a:p>
        </p:txBody>
      </p:sp>
    </p:spTree>
    <p:extLst>
      <p:ext uri="{BB962C8B-B14F-4D97-AF65-F5344CB8AC3E}">
        <p14:creationId xmlns:p14="http://schemas.microsoft.com/office/powerpoint/2010/main" val="108281213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175</a:t>
            </a:fld>
            <a:endParaRPr lang="zh-CN" altLang="en-US"/>
          </a:p>
        </p:txBody>
      </p:sp>
    </p:spTree>
    <p:extLst>
      <p:ext uri="{BB962C8B-B14F-4D97-AF65-F5344CB8AC3E}">
        <p14:creationId xmlns:p14="http://schemas.microsoft.com/office/powerpoint/2010/main" val="140471333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176</a:t>
            </a:fld>
            <a:endParaRPr lang="zh-CN" altLang="en-US"/>
          </a:p>
        </p:txBody>
      </p:sp>
    </p:spTree>
    <p:extLst>
      <p:ext uri="{BB962C8B-B14F-4D97-AF65-F5344CB8AC3E}">
        <p14:creationId xmlns:p14="http://schemas.microsoft.com/office/powerpoint/2010/main" val="291474085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177</a:t>
            </a:fld>
            <a:endParaRPr lang="zh-CN" altLang="en-US"/>
          </a:p>
        </p:txBody>
      </p:sp>
    </p:spTree>
    <p:extLst>
      <p:ext uri="{BB962C8B-B14F-4D97-AF65-F5344CB8AC3E}">
        <p14:creationId xmlns:p14="http://schemas.microsoft.com/office/powerpoint/2010/main" val="4221431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25</a:t>
            </a:fld>
            <a:endParaRPr lang="zh-CN" altLang="en-US"/>
          </a:p>
        </p:txBody>
      </p:sp>
    </p:spTree>
    <p:extLst>
      <p:ext uri="{BB962C8B-B14F-4D97-AF65-F5344CB8AC3E}">
        <p14:creationId xmlns:p14="http://schemas.microsoft.com/office/powerpoint/2010/main" val="36522031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178</a:t>
            </a:fld>
            <a:endParaRPr lang="zh-CN" altLang="en-US"/>
          </a:p>
        </p:txBody>
      </p:sp>
    </p:spTree>
    <p:extLst>
      <p:ext uri="{BB962C8B-B14F-4D97-AF65-F5344CB8AC3E}">
        <p14:creationId xmlns:p14="http://schemas.microsoft.com/office/powerpoint/2010/main" val="413554577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179</a:t>
            </a:fld>
            <a:endParaRPr lang="zh-CN" altLang="en-US"/>
          </a:p>
        </p:txBody>
      </p:sp>
    </p:spTree>
    <p:extLst>
      <p:ext uri="{BB962C8B-B14F-4D97-AF65-F5344CB8AC3E}">
        <p14:creationId xmlns:p14="http://schemas.microsoft.com/office/powerpoint/2010/main" val="298603170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180</a:t>
            </a:fld>
            <a:endParaRPr lang="zh-CN" altLang="en-US"/>
          </a:p>
        </p:txBody>
      </p:sp>
    </p:spTree>
    <p:extLst>
      <p:ext uri="{BB962C8B-B14F-4D97-AF65-F5344CB8AC3E}">
        <p14:creationId xmlns:p14="http://schemas.microsoft.com/office/powerpoint/2010/main" val="26373320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181</a:t>
            </a:fld>
            <a:endParaRPr lang="zh-CN" altLang="en-US"/>
          </a:p>
        </p:txBody>
      </p:sp>
    </p:spTree>
    <p:extLst>
      <p:ext uri="{BB962C8B-B14F-4D97-AF65-F5344CB8AC3E}">
        <p14:creationId xmlns:p14="http://schemas.microsoft.com/office/powerpoint/2010/main" val="37324937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182</a:t>
            </a:fld>
            <a:endParaRPr lang="zh-CN" altLang="en-US"/>
          </a:p>
        </p:txBody>
      </p:sp>
    </p:spTree>
    <p:extLst>
      <p:ext uri="{BB962C8B-B14F-4D97-AF65-F5344CB8AC3E}">
        <p14:creationId xmlns:p14="http://schemas.microsoft.com/office/powerpoint/2010/main" val="402964144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183</a:t>
            </a:fld>
            <a:endParaRPr lang="zh-CN" altLang="en-US"/>
          </a:p>
        </p:txBody>
      </p:sp>
    </p:spTree>
    <p:extLst>
      <p:ext uri="{BB962C8B-B14F-4D97-AF65-F5344CB8AC3E}">
        <p14:creationId xmlns:p14="http://schemas.microsoft.com/office/powerpoint/2010/main" val="3621084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184</a:t>
            </a:fld>
            <a:endParaRPr lang="zh-CN" altLang="en-US"/>
          </a:p>
        </p:txBody>
      </p:sp>
    </p:spTree>
    <p:extLst>
      <p:ext uri="{BB962C8B-B14F-4D97-AF65-F5344CB8AC3E}">
        <p14:creationId xmlns:p14="http://schemas.microsoft.com/office/powerpoint/2010/main" val="265667265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185</a:t>
            </a:fld>
            <a:endParaRPr lang="zh-CN" altLang="en-US"/>
          </a:p>
        </p:txBody>
      </p:sp>
    </p:spTree>
    <p:extLst>
      <p:ext uri="{BB962C8B-B14F-4D97-AF65-F5344CB8AC3E}">
        <p14:creationId xmlns:p14="http://schemas.microsoft.com/office/powerpoint/2010/main" val="236405043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186</a:t>
            </a:fld>
            <a:endParaRPr lang="zh-CN" altLang="en-US"/>
          </a:p>
        </p:txBody>
      </p:sp>
    </p:spTree>
    <p:extLst>
      <p:ext uri="{BB962C8B-B14F-4D97-AF65-F5344CB8AC3E}">
        <p14:creationId xmlns:p14="http://schemas.microsoft.com/office/powerpoint/2010/main" val="11754636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187</a:t>
            </a:fld>
            <a:endParaRPr lang="zh-CN" altLang="en-US"/>
          </a:p>
        </p:txBody>
      </p:sp>
    </p:spTree>
    <p:extLst>
      <p:ext uri="{BB962C8B-B14F-4D97-AF65-F5344CB8AC3E}">
        <p14:creationId xmlns:p14="http://schemas.microsoft.com/office/powerpoint/2010/main" val="2230480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26</a:t>
            </a:fld>
            <a:endParaRPr lang="zh-CN" altLang="en-US"/>
          </a:p>
        </p:txBody>
      </p:sp>
    </p:spTree>
    <p:extLst>
      <p:ext uri="{BB962C8B-B14F-4D97-AF65-F5344CB8AC3E}">
        <p14:creationId xmlns:p14="http://schemas.microsoft.com/office/powerpoint/2010/main" val="165777042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188</a:t>
            </a:fld>
            <a:endParaRPr lang="zh-CN" altLang="en-US"/>
          </a:p>
        </p:txBody>
      </p:sp>
    </p:spTree>
    <p:extLst>
      <p:ext uri="{BB962C8B-B14F-4D97-AF65-F5344CB8AC3E}">
        <p14:creationId xmlns:p14="http://schemas.microsoft.com/office/powerpoint/2010/main" val="169930200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189</a:t>
            </a:fld>
            <a:endParaRPr lang="zh-CN" altLang="en-US"/>
          </a:p>
        </p:txBody>
      </p:sp>
    </p:spTree>
    <p:extLst>
      <p:ext uri="{BB962C8B-B14F-4D97-AF65-F5344CB8AC3E}">
        <p14:creationId xmlns:p14="http://schemas.microsoft.com/office/powerpoint/2010/main" val="261744482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190</a:t>
            </a:fld>
            <a:endParaRPr lang="zh-CN" altLang="en-US"/>
          </a:p>
        </p:txBody>
      </p:sp>
    </p:spTree>
    <p:extLst>
      <p:ext uri="{BB962C8B-B14F-4D97-AF65-F5344CB8AC3E}">
        <p14:creationId xmlns:p14="http://schemas.microsoft.com/office/powerpoint/2010/main" val="243587923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191</a:t>
            </a:fld>
            <a:endParaRPr lang="zh-CN" altLang="en-US"/>
          </a:p>
        </p:txBody>
      </p:sp>
    </p:spTree>
    <p:extLst>
      <p:ext uri="{BB962C8B-B14F-4D97-AF65-F5344CB8AC3E}">
        <p14:creationId xmlns:p14="http://schemas.microsoft.com/office/powerpoint/2010/main" val="306427777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192</a:t>
            </a:fld>
            <a:endParaRPr lang="zh-CN" altLang="en-US"/>
          </a:p>
        </p:txBody>
      </p:sp>
    </p:spTree>
    <p:extLst>
      <p:ext uri="{BB962C8B-B14F-4D97-AF65-F5344CB8AC3E}">
        <p14:creationId xmlns:p14="http://schemas.microsoft.com/office/powerpoint/2010/main" val="261035164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193</a:t>
            </a:fld>
            <a:endParaRPr lang="zh-CN" altLang="en-US"/>
          </a:p>
        </p:txBody>
      </p:sp>
    </p:spTree>
    <p:extLst>
      <p:ext uri="{BB962C8B-B14F-4D97-AF65-F5344CB8AC3E}">
        <p14:creationId xmlns:p14="http://schemas.microsoft.com/office/powerpoint/2010/main" val="334192267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194</a:t>
            </a:fld>
            <a:endParaRPr lang="zh-CN" altLang="en-US"/>
          </a:p>
        </p:txBody>
      </p:sp>
    </p:spTree>
    <p:extLst>
      <p:ext uri="{BB962C8B-B14F-4D97-AF65-F5344CB8AC3E}">
        <p14:creationId xmlns:p14="http://schemas.microsoft.com/office/powerpoint/2010/main" val="111654207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195</a:t>
            </a:fld>
            <a:endParaRPr lang="zh-CN" altLang="en-US"/>
          </a:p>
        </p:txBody>
      </p:sp>
    </p:spTree>
    <p:extLst>
      <p:ext uri="{BB962C8B-B14F-4D97-AF65-F5344CB8AC3E}">
        <p14:creationId xmlns:p14="http://schemas.microsoft.com/office/powerpoint/2010/main" val="408525286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196</a:t>
            </a:fld>
            <a:endParaRPr lang="zh-CN" altLang="en-US"/>
          </a:p>
        </p:txBody>
      </p:sp>
    </p:spTree>
    <p:extLst>
      <p:ext uri="{BB962C8B-B14F-4D97-AF65-F5344CB8AC3E}">
        <p14:creationId xmlns:p14="http://schemas.microsoft.com/office/powerpoint/2010/main" val="743863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27</a:t>
            </a:fld>
            <a:endParaRPr lang="zh-CN" altLang="en-US"/>
          </a:p>
        </p:txBody>
      </p:sp>
    </p:spTree>
    <p:extLst>
      <p:ext uri="{BB962C8B-B14F-4D97-AF65-F5344CB8AC3E}">
        <p14:creationId xmlns:p14="http://schemas.microsoft.com/office/powerpoint/2010/main" val="136023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a:t>
            </a:fld>
            <a:endParaRPr lang="zh-CN" altLang="en-US"/>
          </a:p>
        </p:txBody>
      </p:sp>
    </p:spTree>
    <p:extLst>
      <p:ext uri="{BB962C8B-B14F-4D97-AF65-F5344CB8AC3E}">
        <p14:creationId xmlns:p14="http://schemas.microsoft.com/office/powerpoint/2010/main" val="2475326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这里面</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speex</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iLBC</a:t>
            </a:r>
            <a:r>
              <a:rPr lang="zh-CN" altLang="en-US" sz="1200" b="0" i="0" kern="1200" dirty="0">
                <a:solidFill>
                  <a:schemeClr val="tx1"/>
                </a:solidFill>
                <a:effectLst/>
                <a:latin typeface="+mn-lt"/>
                <a:ea typeface="+mn-ea"/>
                <a:cs typeface="+mn-cs"/>
              </a:rPr>
              <a:t>都是开源的，看</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有着更宽的频率支持，</a:t>
            </a:r>
          </a:p>
          <a:p>
            <a:r>
              <a:rPr lang="en-US" altLang="zh-CN" sz="1200" b="0" i="0" kern="1200" dirty="0">
                <a:solidFill>
                  <a:schemeClr val="tx1"/>
                </a:solidFill>
                <a:effectLst/>
                <a:latin typeface="+mn-lt"/>
                <a:ea typeface="+mn-ea"/>
                <a:cs typeface="+mn-cs"/>
              </a:rPr>
              <a:t>mp3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AAC</a:t>
            </a:r>
            <a:r>
              <a:rPr lang="zh-CN" altLang="en-US" sz="1200" b="0" i="0" kern="1200" dirty="0">
                <a:solidFill>
                  <a:schemeClr val="tx1"/>
                </a:solidFill>
                <a:effectLst/>
                <a:latin typeface="+mn-lt"/>
                <a:ea typeface="+mn-ea"/>
                <a:cs typeface="+mn-cs"/>
              </a:rPr>
              <a:t>基本上需要</a:t>
            </a:r>
            <a:r>
              <a:rPr lang="en-US" altLang="zh-CN" sz="1200" b="0" i="0" kern="1200" dirty="0">
                <a:solidFill>
                  <a:schemeClr val="tx1"/>
                </a:solidFill>
                <a:effectLst/>
                <a:latin typeface="+mn-lt"/>
                <a:ea typeface="+mn-ea"/>
                <a:cs typeface="+mn-cs"/>
              </a:rPr>
              <a:t>44.1KB</a:t>
            </a:r>
            <a:r>
              <a:rPr lang="zh-CN" altLang="en-US" sz="1200" b="0" i="0" kern="1200" dirty="0">
                <a:solidFill>
                  <a:schemeClr val="tx1"/>
                </a:solidFill>
                <a:effectLst/>
                <a:latin typeface="+mn-lt"/>
                <a:ea typeface="+mn-ea"/>
                <a:cs typeface="+mn-cs"/>
              </a:rPr>
              <a:t>以上的采样才能用，</a:t>
            </a:r>
            <a:r>
              <a:rPr lang="en-US" altLang="zh-CN" sz="1200" b="0" i="0" kern="1200" dirty="0">
                <a:solidFill>
                  <a:schemeClr val="tx1"/>
                </a:solidFill>
                <a:effectLst/>
                <a:latin typeface="+mn-lt"/>
                <a:ea typeface="+mn-ea"/>
                <a:cs typeface="+mn-cs"/>
              </a:rPr>
              <a:t>AMR</a:t>
            </a:r>
            <a:r>
              <a:rPr lang="zh-CN" altLang="en-US" sz="1200" b="0" i="0" kern="1200" dirty="0">
                <a:solidFill>
                  <a:schemeClr val="tx1"/>
                </a:solidFill>
                <a:effectLst/>
                <a:latin typeface="+mn-lt"/>
                <a:ea typeface="+mn-ea"/>
                <a:cs typeface="+mn-cs"/>
              </a:rPr>
              <a:t>等差不多只能支持</a:t>
            </a:r>
            <a:r>
              <a:rPr lang="en-US" altLang="zh-CN" sz="1200" b="0" i="0" kern="1200" dirty="0">
                <a:solidFill>
                  <a:schemeClr val="tx1"/>
                </a:solidFill>
                <a:effectLst/>
                <a:latin typeface="+mn-lt"/>
                <a:ea typeface="+mn-ea"/>
                <a:cs typeface="+mn-cs"/>
              </a:rPr>
              <a:t>8K</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16K</a:t>
            </a:r>
            <a:r>
              <a:rPr lang="zh-CN" altLang="en-US" sz="1200" b="0" i="0" kern="1200" dirty="0">
                <a:solidFill>
                  <a:schemeClr val="tx1"/>
                </a:solidFill>
                <a:effectLst/>
                <a:latin typeface="+mn-lt"/>
                <a:ea typeface="+mn-ea"/>
                <a:cs typeface="+mn-cs"/>
              </a:rPr>
              <a:t>的采样编码</a:t>
            </a:r>
          </a:p>
          <a:p>
            <a:r>
              <a:rPr lang="en-US" altLang="zh-CN" dirty="0"/>
              <a:t>Link</a:t>
            </a:r>
            <a:r>
              <a:rPr lang="zh-CN" altLang="en-US" dirty="0"/>
              <a:t>：</a:t>
            </a:r>
            <a:r>
              <a:rPr lang="en-US" altLang="zh-CN" dirty="0"/>
              <a:t>https://blog.csdn.net/ielife/article/details/77574290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28</a:t>
            </a:fld>
            <a:endParaRPr lang="zh-CN" altLang="en-US"/>
          </a:p>
        </p:txBody>
      </p:sp>
    </p:spTree>
    <p:extLst>
      <p:ext uri="{BB962C8B-B14F-4D97-AF65-F5344CB8AC3E}">
        <p14:creationId xmlns:p14="http://schemas.microsoft.com/office/powerpoint/2010/main" val="2245259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29</a:t>
            </a:fld>
            <a:endParaRPr lang="zh-CN" altLang="en-US"/>
          </a:p>
        </p:txBody>
      </p:sp>
    </p:spTree>
    <p:extLst>
      <p:ext uri="{BB962C8B-B14F-4D97-AF65-F5344CB8AC3E}">
        <p14:creationId xmlns:p14="http://schemas.microsoft.com/office/powerpoint/2010/main" val="212150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30</a:t>
            </a:fld>
            <a:endParaRPr lang="zh-CN" altLang="en-US"/>
          </a:p>
        </p:txBody>
      </p:sp>
    </p:spTree>
    <p:extLst>
      <p:ext uri="{BB962C8B-B14F-4D97-AF65-F5344CB8AC3E}">
        <p14:creationId xmlns:p14="http://schemas.microsoft.com/office/powerpoint/2010/main" val="4283400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31</a:t>
            </a:fld>
            <a:endParaRPr lang="zh-CN" altLang="en-US"/>
          </a:p>
        </p:txBody>
      </p:sp>
    </p:spTree>
    <p:extLst>
      <p:ext uri="{BB962C8B-B14F-4D97-AF65-F5344CB8AC3E}">
        <p14:creationId xmlns:p14="http://schemas.microsoft.com/office/powerpoint/2010/main" val="167621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32</a:t>
            </a:fld>
            <a:endParaRPr lang="zh-CN" altLang="en-US"/>
          </a:p>
        </p:txBody>
      </p:sp>
    </p:spTree>
    <p:extLst>
      <p:ext uri="{BB962C8B-B14F-4D97-AF65-F5344CB8AC3E}">
        <p14:creationId xmlns:p14="http://schemas.microsoft.com/office/powerpoint/2010/main" val="2870632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33</a:t>
            </a:fld>
            <a:endParaRPr lang="zh-CN" altLang="en-US"/>
          </a:p>
        </p:txBody>
      </p:sp>
    </p:spTree>
    <p:extLst>
      <p:ext uri="{BB962C8B-B14F-4D97-AF65-F5344CB8AC3E}">
        <p14:creationId xmlns:p14="http://schemas.microsoft.com/office/powerpoint/2010/main" val="285366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34</a:t>
            </a:fld>
            <a:endParaRPr lang="zh-CN" altLang="en-US"/>
          </a:p>
        </p:txBody>
      </p:sp>
    </p:spTree>
    <p:extLst>
      <p:ext uri="{BB962C8B-B14F-4D97-AF65-F5344CB8AC3E}">
        <p14:creationId xmlns:p14="http://schemas.microsoft.com/office/powerpoint/2010/main" val="110682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35</a:t>
            </a:fld>
            <a:endParaRPr lang="zh-CN" altLang="en-US"/>
          </a:p>
        </p:txBody>
      </p:sp>
    </p:spTree>
    <p:extLst>
      <p:ext uri="{BB962C8B-B14F-4D97-AF65-F5344CB8AC3E}">
        <p14:creationId xmlns:p14="http://schemas.microsoft.com/office/powerpoint/2010/main" val="35050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是总长度</a:t>
            </a:r>
            <a:endParaRPr lang="en-US" altLang="zh-CN" dirty="0"/>
          </a:p>
          <a:p>
            <a:endParaRPr lang="en-US" altLang="zh-CN" dirty="0"/>
          </a:p>
          <a:p>
            <a:r>
              <a:rPr lang="zh-CN" altLang="en-US" sz="1200" b="0" i="0" kern="1200" dirty="0">
                <a:solidFill>
                  <a:schemeClr val="tx1"/>
                </a:solidFill>
                <a:effectLst/>
                <a:latin typeface="+mn-lt"/>
                <a:ea typeface="+mn-ea"/>
                <a:cs typeface="+mn-cs"/>
              </a:rPr>
              <a:t>上述加窗在一定程度上缓解了波形不连续（基音断裂）问题，但仍然造成了一系列失真。</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36</a:t>
            </a:fld>
            <a:endParaRPr lang="zh-CN" altLang="en-US"/>
          </a:p>
        </p:txBody>
      </p:sp>
    </p:spTree>
    <p:extLst>
      <p:ext uri="{BB962C8B-B14F-4D97-AF65-F5344CB8AC3E}">
        <p14:creationId xmlns:p14="http://schemas.microsoft.com/office/powerpoint/2010/main" val="3922610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原音频信号截取一帧后，通过波形相似匹配下一帧，但两个帧都包含一个瞬态的音频信号，导致合成音频失真。（伸展信号通常会出现这种瞬态加倍失真，而压缩信号则容易发生瞬态跳跃），如果你将</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应用于打击乐乐器的音频，这种现象将会更加的明显，正如我们之前在</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中提到的那样，</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相反并不适合处理这些冲击瞬态信号。</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37</a:t>
            </a:fld>
            <a:endParaRPr lang="zh-CN" altLang="en-US"/>
          </a:p>
        </p:txBody>
      </p:sp>
    </p:spTree>
    <p:extLst>
      <p:ext uri="{BB962C8B-B14F-4D97-AF65-F5344CB8AC3E}">
        <p14:creationId xmlns:p14="http://schemas.microsoft.com/office/powerpoint/2010/main" val="109587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a:t>
            </a:fld>
            <a:endParaRPr lang="zh-CN" altLang="en-US"/>
          </a:p>
        </p:txBody>
      </p:sp>
    </p:spTree>
    <p:extLst>
      <p:ext uri="{BB962C8B-B14F-4D97-AF65-F5344CB8AC3E}">
        <p14:creationId xmlns:p14="http://schemas.microsoft.com/office/powerpoint/2010/main" val="2095824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38</a:t>
            </a:fld>
            <a:endParaRPr lang="zh-CN" altLang="en-US"/>
          </a:p>
        </p:txBody>
      </p:sp>
    </p:spTree>
    <p:extLst>
      <p:ext uri="{BB962C8B-B14F-4D97-AF65-F5344CB8AC3E}">
        <p14:creationId xmlns:p14="http://schemas.microsoft.com/office/powerpoint/2010/main" val="3399307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39</a:t>
            </a:fld>
            <a:endParaRPr lang="zh-CN" altLang="en-US"/>
          </a:p>
        </p:txBody>
      </p:sp>
    </p:spTree>
    <p:extLst>
      <p:ext uri="{BB962C8B-B14F-4D97-AF65-F5344CB8AC3E}">
        <p14:creationId xmlns:p14="http://schemas.microsoft.com/office/powerpoint/2010/main" val="1951717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40</a:t>
            </a:fld>
            <a:endParaRPr lang="zh-CN" altLang="en-US"/>
          </a:p>
        </p:txBody>
      </p:sp>
    </p:spTree>
    <p:extLst>
      <p:ext uri="{BB962C8B-B14F-4D97-AF65-F5344CB8AC3E}">
        <p14:creationId xmlns:p14="http://schemas.microsoft.com/office/powerpoint/2010/main" val="64684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41</a:t>
            </a:fld>
            <a:endParaRPr lang="zh-CN" altLang="en-US"/>
          </a:p>
        </p:txBody>
      </p:sp>
    </p:spTree>
    <p:extLst>
      <p:ext uri="{BB962C8B-B14F-4D97-AF65-F5344CB8AC3E}">
        <p14:creationId xmlns:p14="http://schemas.microsoft.com/office/powerpoint/2010/main" val="2836465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42</a:t>
            </a:fld>
            <a:endParaRPr lang="zh-CN" altLang="en-US"/>
          </a:p>
        </p:txBody>
      </p:sp>
    </p:spTree>
    <p:extLst>
      <p:ext uri="{BB962C8B-B14F-4D97-AF65-F5344CB8AC3E}">
        <p14:creationId xmlns:p14="http://schemas.microsoft.com/office/powerpoint/2010/main" val="4269722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43</a:t>
            </a:fld>
            <a:endParaRPr lang="zh-CN" altLang="en-US"/>
          </a:p>
        </p:txBody>
      </p:sp>
    </p:spTree>
    <p:extLst>
      <p:ext uri="{BB962C8B-B14F-4D97-AF65-F5344CB8AC3E}">
        <p14:creationId xmlns:p14="http://schemas.microsoft.com/office/powerpoint/2010/main" val="844098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44</a:t>
            </a:fld>
            <a:endParaRPr lang="zh-CN" altLang="en-US"/>
          </a:p>
        </p:txBody>
      </p:sp>
    </p:spTree>
    <p:extLst>
      <p:ext uri="{BB962C8B-B14F-4D97-AF65-F5344CB8AC3E}">
        <p14:creationId xmlns:p14="http://schemas.microsoft.com/office/powerpoint/2010/main" val="928049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45</a:t>
            </a:fld>
            <a:endParaRPr lang="zh-CN" altLang="en-US"/>
          </a:p>
        </p:txBody>
      </p:sp>
    </p:spTree>
    <p:extLst>
      <p:ext uri="{BB962C8B-B14F-4D97-AF65-F5344CB8AC3E}">
        <p14:creationId xmlns:p14="http://schemas.microsoft.com/office/powerpoint/2010/main" val="3726146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46</a:t>
            </a:fld>
            <a:endParaRPr lang="zh-CN" altLang="en-US"/>
          </a:p>
        </p:txBody>
      </p:sp>
    </p:spTree>
    <p:extLst>
      <p:ext uri="{BB962C8B-B14F-4D97-AF65-F5344CB8AC3E}">
        <p14:creationId xmlns:p14="http://schemas.microsoft.com/office/powerpoint/2010/main" val="6100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47</a:t>
            </a:fld>
            <a:endParaRPr lang="zh-CN" altLang="en-US"/>
          </a:p>
        </p:txBody>
      </p:sp>
    </p:spTree>
    <p:extLst>
      <p:ext uri="{BB962C8B-B14F-4D97-AF65-F5344CB8AC3E}">
        <p14:creationId xmlns:p14="http://schemas.microsoft.com/office/powerpoint/2010/main" val="358177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a:t>
            </a:fld>
            <a:endParaRPr lang="zh-CN" altLang="en-US"/>
          </a:p>
        </p:txBody>
      </p:sp>
    </p:spTree>
    <p:extLst>
      <p:ext uri="{BB962C8B-B14F-4D97-AF65-F5344CB8AC3E}">
        <p14:creationId xmlns:p14="http://schemas.microsoft.com/office/powerpoint/2010/main" val="1947302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48</a:t>
            </a:fld>
            <a:endParaRPr lang="zh-CN" altLang="en-US"/>
          </a:p>
        </p:txBody>
      </p:sp>
    </p:spTree>
    <p:extLst>
      <p:ext uri="{BB962C8B-B14F-4D97-AF65-F5344CB8AC3E}">
        <p14:creationId xmlns:p14="http://schemas.microsoft.com/office/powerpoint/2010/main" val="2623252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49</a:t>
            </a:fld>
            <a:endParaRPr lang="zh-CN" altLang="en-US"/>
          </a:p>
        </p:txBody>
      </p:sp>
    </p:spTree>
    <p:extLst>
      <p:ext uri="{BB962C8B-B14F-4D97-AF65-F5344CB8AC3E}">
        <p14:creationId xmlns:p14="http://schemas.microsoft.com/office/powerpoint/2010/main" val="39527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50</a:t>
            </a:fld>
            <a:endParaRPr lang="zh-CN" altLang="en-US"/>
          </a:p>
        </p:txBody>
      </p:sp>
    </p:spTree>
    <p:extLst>
      <p:ext uri="{BB962C8B-B14F-4D97-AF65-F5344CB8AC3E}">
        <p14:creationId xmlns:p14="http://schemas.microsoft.com/office/powerpoint/2010/main" val="1259182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51</a:t>
            </a:fld>
            <a:endParaRPr lang="zh-CN" altLang="en-US"/>
          </a:p>
        </p:txBody>
      </p:sp>
    </p:spTree>
    <p:extLst>
      <p:ext uri="{BB962C8B-B14F-4D97-AF65-F5344CB8AC3E}">
        <p14:creationId xmlns:p14="http://schemas.microsoft.com/office/powerpoint/2010/main" val="1008831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52</a:t>
            </a:fld>
            <a:endParaRPr lang="zh-CN" altLang="en-US"/>
          </a:p>
        </p:txBody>
      </p:sp>
    </p:spTree>
    <p:extLst>
      <p:ext uri="{BB962C8B-B14F-4D97-AF65-F5344CB8AC3E}">
        <p14:creationId xmlns:p14="http://schemas.microsoft.com/office/powerpoint/2010/main" val="1274076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53</a:t>
            </a:fld>
            <a:endParaRPr lang="zh-CN" altLang="en-US"/>
          </a:p>
        </p:txBody>
      </p:sp>
    </p:spTree>
    <p:extLst>
      <p:ext uri="{BB962C8B-B14F-4D97-AF65-F5344CB8AC3E}">
        <p14:creationId xmlns:p14="http://schemas.microsoft.com/office/powerpoint/2010/main" val="2599212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54</a:t>
            </a:fld>
            <a:endParaRPr lang="zh-CN" altLang="en-US"/>
          </a:p>
        </p:txBody>
      </p:sp>
    </p:spTree>
    <p:extLst>
      <p:ext uri="{BB962C8B-B14F-4D97-AF65-F5344CB8AC3E}">
        <p14:creationId xmlns:p14="http://schemas.microsoft.com/office/powerpoint/2010/main" val="1116097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55</a:t>
            </a:fld>
            <a:endParaRPr lang="zh-CN" altLang="en-US"/>
          </a:p>
        </p:txBody>
      </p:sp>
    </p:spTree>
    <p:extLst>
      <p:ext uri="{BB962C8B-B14F-4D97-AF65-F5344CB8AC3E}">
        <p14:creationId xmlns:p14="http://schemas.microsoft.com/office/powerpoint/2010/main" val="240299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56</a:t>
            </a:fld>
            <a:endParaRPr lang="zh-CN" altLang="en-US"/>
          </a:p>
        </p:txBody>
      </p:sp>
    </p:spTree>
    <p:extLst>
      <p:ext uri="{BB962C8B-B14F-4D97-AF65-F5344CB8AC3E}">
        <p14:creationId xmlns:p14="http://schemas.microsoft.com/office/powerpoint/2010/main" val="2173258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57</a:t>
            </a:fld>
            <a:endParaRPr lang="zh-CN" altLang="en-US"/>
          </a:p>
        </p:txBody>
      </p:sp>
    </p:spTree>
    <p:extLst>
      <p:ext uri="{BB962C8B-B14F-4D97-AF65-F5344CB8AC3E}">
        <p14:creationId xmlns:p14="http://schemas.microsoft.com/office/powerpoint/2010/main" val="140682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a:t>
            </a:fld>
            <a:endParaRPr lang="zh-CN" altLang="en-US"/>
          </a:p>
        </p:txBody>
      </p:sp>
    </p:spTree>
    <p:extLst>
      <p:ext uri="{BB962C8B-B14F-4D97-AF65-F5344CB8AC3E}">
        <p14:creationId xmlns:p14="http://schemas.microsoft.com/office/powerpoint/2010/main" val="1812814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58</a:t>
            </a:fld>
            <a:endParaRPr lang="zh-CN" altLang="en-US"/>
          </a:p>
        </p:txBody>
      </p:sp>
    </p:spTree>
    <p:extLst>
      <p:ext uri="{BB962C8B-B14F-4D97-AF65-F5344CB8AC3E}">
        <p14:creationId xmlns:p14="http://schemas.microsoft.com/office/powerpoint/2010/main" val="2229785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59</a:t>
            </a:fld>
            <a:endParaRPr lang="zh-CN" altLang="en-US"/>
          </a:p>
        </p:txBody>
      </p:sp>
    </p:spTree>
    <p:extLst>
      <p:ext uri="{BB962C8B-B14F-4D97-AF65-F5344CB8AC3E}">
        <p14:creationId xmlns:p14="http://schemas.microsoft.com/office/powerpoint/2010/main" val="2592232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60</a:t>
            </a:fld>
            <a:endParaRPr lang="zh-CN" altLang="en-US"/>
          </a:p>
        </p:txBody>
      </p:sp>
    </p:spTree>
    <p:extLst>
      <p:ext uri="{BB962C8B-B14F-4D97-AF65-F5344CB8AC3E}">
        <p14:creationId xmlns:p14="http://schemas.microsoft.com/office/powerpoint/2010/main" val="1174847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61</a:t>
            </a:fld>
            <a:endParaRPr lang="zh-CN" altLang="en-US"/>
          </a:p>
        </p:txBody>
      </p:sp>
    </p:spTree>
    <p:extLst>
      <p:ext uri="{BB962C8B-B14F-4D97-AF65-F5344CB8AC3E}">
        <p14:creationId xmlns:p14="http://schemas.microsoft.com/office/powerpoint/2010/main" val="1299105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62</a:t>
            </a:fld>
            <a:endParaRPr lang="zh-CN" altLang="en-US"/>
          </a:p>
        </p:txBody>
      </p:sp>
    </p:spTree>
    <p:extLst>
      <p:ext uri="{BB962C8B-B14F-4D97-AF65-F5344CB8AC3E}">
        <p14:creationId xmlns:p14="http://schemas.microsoft.com/office/powerpoint/2010/main" val="769377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63</a:t>
            </a:fld>
            <a:endParaRPr lang="zh-CN" altLang="en-US"/>
          </a:p>
        </p:txBody>
      </p:sp>
    </p:spTree>
    <p:extLst>
      <p:ext uri="{BB962C8B-B14F-4D97-AF65-F5344CB8AC3E}">
        <p14:creationId xmlns:p14="http://schemas.microsoft.com/office/powerpoint/2010/main" val="4145310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64</a:t>
            </a:fld>
            <a:endParaRPr lang="zh-CN" altLang="en-US"/>
          </a:p>
        </p:txBody>
      </p:sp>
    </p:spTree>
    <p:extLst>
      <p:ext uri="{BB962C8B-B14F-4D97-AF65-F5344CB8AC3E}">
        <p14:creationId xmlns:p14="http://schemas.microsoft.com/office/powerpoint/2010/main" val="41191384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65</a:t>
            </a:fld>
            <a:endParaRPr lang="zh-CN" altLang="en-US"/>
          </a:p>
        </p:txBody>
      </p:sp>
    </p:spTree>
    <p:extLst>
      <p:ext uri="{BB962C8B-B14F-4D97-AF65-F5344CB8AC3E}">
        <p14:creationId xmlns:p14="http://schemas.microsoft.com/office/powerpoint/2010/main" val="2511960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66</a:t>
            </a:fld>
            <a:endParaRPr lang="zh-CN" altLang="en-US"/>
          </a:p>
        </p:txBody>
      </p:sp>
    </p:spTree>
    <p:extLst>
      <p:ext uri="{BB962C8B-B14F-4D97-AF65-F5344CB8AC3E}">
        <p14:creationId xmlns:p14="http://schemas.microsoft.com/office/powerpoint/2010/main" val="2694281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67</a:t>
            </a:fld>
            <a:endParaRPr lang="zh-CN" altLang="en-US"/>
          </a:p>
        </p:txBody>
      </p:sp>
    </p:spTree>
    <p:extLst>
      <p:ext uri="{BB962C8B-B14F-4D97-AF65-F5344CB8AC3E}">
        <p14:creationId xmlns:p14="http://schemas.microsoft.com/office/powerpoint/2010/main" val="20169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a:t>
            </a:fld>
            <a:endParaRPr lang="zh-CN" altLang="en-US"/>
          </a:p>
        </p:txBody>
      </p:sp>
    </p:spTree>
    <p:extLst>
      <p:ext uri="{BB962C8B-B14F-4D97-AF65-F5344CB8AC3E}">
        <p14:creationId xmlns:p14="http://schemas.microsoft.com/office/powerpoint/2010/main" val="1300347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68</a:t>
            </a:fld>
            <a:endParaRPr lang="zh-CN" altLang="en-US"/>
          </a:p>
        </p:txBody>
      </p:sp>
    </p:spTree>
    <p:extLst>
      <p:ext uri="{BB962C8B-B14F-4D97-AF65-F5344CB8AC3E}">
        <p14:creationId xmlns:p14="http://schemas.microsoft.com/office/powerpoint/2010/main" val="27209497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69</a:t>
            </a:fld>
            <a:endParaRPr lang="zh-CN" altLang="en-US"/>
          </a:p>
        </p:txBody>
      </p:sp>
    </p:spTree>
    <p:extLst>
      <p:ext uri="{BB962C8B-B14F-4D97-AF65-F5344CB8AC3E}">
        <p14:creationId xmlns:p14="http://schemas.microsoft.com/office/powerpoint/2010/main" val="3834975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70</a:t>
            </a:fld>
            <a:endParaRPr lang="zh-CN" altLang="en-US"/>
          </a:p>
        </p:txBody>
      </p:sp>
    </p:spTree>
    <p:extLst>
      <p:ext uri="{BB962C8B-B14F-4D97-AF65-F5344CB8AC3E}">
        <p14:creationId xmlns:p14="http://schemas.microsoft.com/office/powerpoint/2010/main" val="632957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71</a:t>
            </a:fld>
            <a:endParaRPr lang="zh-CN" altLang="en-US"/>
          </a:p>
        </p:txBody>
      </p:sp>
    </p:spTree>
    <p:extLst>
      <p:ext uri="{BB962C8B-B14F-4D97-AF65-F5344CB8AC3E}">
        <p14:creationId xmlns:p14="http://schemas.microsoft.com/office/powerpoint/2010/main" val="2891218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72</a:t>
            </a:fld>
            <a:endParaRPr lang="zh-CN" altLang="en-US"/>
          </a:p>
        </p:txBody>
      </p:sp>
    </p:spTree>
    <p:extLst>
      <p:ext uri="{BB962C8B-B14F-4D97-AF65-F5344CB8AC3E}">
        <p14:creationId xmlns:p14="http://schemas.microsoft.com/office/powerpoint/2010/main" val="3663460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73</a:t>
            </a:fld>
            <a:endParaRPr lang="zh-CN" altLang="en-US"/>
          </a:p>
        </p:txBody>
      </p:sp>
    </p:spTree>
    <p:extLst>
      <p:ext uri="{BB962C8B-B14F-4D97-AF65-F5344CB8AC3E}">
        <p14:creationId xmlns:p14="http://schemas.microsoft.com/office/powerpoint/2010/main" val="2801868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74</a:t>
            </a:fld>
            <a:endParaRPr lang="zh-CN" altLang="en-US"/>
          </a:p>
        </p:txBody>
      </p:sp>
    </p:spTree>
    <p:extLst>
      <p:ext uri="{BB962C8B-B14F-4D97-AF65-F5344CB8AC3E}">
        <p14:creationId xmlns:p14="http://schemas.microsoft.com/office/powerpoint/2010/main" val="2786746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75</a:t>
            </a:fld>
            <a:endParaRPr lang="zh-CN" altLang="en-US"/>
          </a:p>
        </p:txBody>
      </p:sp>
    </p:spTree>
    <p:extLst>
      <p:ext uri="{BB962C8B-B14F-4D97-AF65-F5344CB8AC3E}">
        <p14:creationId xmlns:p14="http://schemas.microsoft.com/office/powerpoint/2010/main" val="4554452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76</a:t>
            </a:fld>
            <a:endParaRPr lang="zh-CN" altLang="en-US"/>
          </a:p>
        </p:txBody>
      </p:sp>
    </p:spTree>
    <p:extLst>
      <p:ext uri="{BB962C8B-B14F-4D97-AF65-F5344CB8AC3E}">
        <p14:creationId xmlns:p14="http://schemas.microsoft.com/office/powerpoint/2010/main" val="3647467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77</a:t>
            </a:fld>
            <a:endParaRPr lang="zh-CN" altLang="en-US"/>
          </a:p>
        </p:txBody>
      </p:sp>
    </p:spTree>
    <p:extLst>
      <p:ext uri="{BB962C8B-B14F-4D97-AF65-F5344CB8AC3E}">
        <p14:creationId xmlns:p14="http://schemas.microsoft.com/office/powerpoint/2010/main" val="327679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a:t>
            </a:fld>
            <a:endParaRPr lang="zh-CN" altLang="en-US"/>
          </a:p>
        </p:txBody>
      </p:sp>
    </p:spTree>
    <p:extLst>
      <p:ext uri="{BB962C8B-B14F-4D97-AF65-F5344CB8AC3E}">
        <p14:creationId xmlns:p14="http://schemas.microsoft.com/office/powerpoint/2010/main" val="3346829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78</a:t>
            </a:fld>
            <a:endParaRPr lang="zh-CN" altLang="en-US"/>
          </a:p>
        </p:txBody>
      </p:sp>
    </p:spTree>
    <p:extLst>
      <p:ext uri="{BB962C8B-B14F-4D97-AF65-F5344CB8AC3E}">
        <p14:creationId xmlns:p14="http://schemas.microsoft.com/office/powerpoint/2010/main" val="1621753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79</a:t>
            </a:fld>
            <a:endParaRPr lang="zh-CN" altLang="en-US"/>
          </a:p>
        </p:txBody>
      </p:sp>
    </p:spTree>
    <p:extLst>
      <p:ext uri="{BB962C8B-B14F-4D97-AF65-F5344CB8AC3E}">
        <p14:creationId xmlns:p14="http://schemas.microsoft.com/office/powerpoint/2010/main" val="2454663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80</a:t>
            </a:fld>
            <a:endParaRPr lang="zh-CN" altLang="en-US"/>
          </a:p>
        </p:txBody>
      </p:sp>
    </p:spTree>
    <p:extLst>
      <p:ext uri="{BB962C8B-B14F-4D97-AF65-F5344CB8AC3E}">
        <p14:creationId xmlns:p14="http://schemas.microsoft.com/office/powerpoint/2010/main" val="7727705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81</a:t>
            </a:fld>
            <a:endParaRPr lang="zh-CN" altLang="en-US"/>
          </a:p>
        </p:txBody>
      </p:sp>
    </p:spTree>
    <p:extLst>
      <p:ext uri="{BB962C8B-B14F-4D97-AF65-F5344CB8AC3E}">
        <p14:creationId xmlns:p14="http://schemas.microsoft.com/office/powerpoint/2010/main" val="6179244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82</a:t>
            </a:fld>
            <a:endParaRPr lang="zh-CN" altLang="en-US"/>
          </a:p>
        </p:txBody>
      </p:sp>
    </p:spTree>
    <p:extLst>
      <p:ext uri="{BB962C8B-B14F-4D97-AF65-F5344CB8AC3E}">
        <p14:creationId xmlns:p14="http://schemas.microsoft.com/office/powerpoint/2010/main" val="2348180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83</a:t>
            </a:fld>
            <a:endParaRPr lang="zh-CN" altLang="en-US"/>
          </a:p>
        </p:txBody>
      </p:sp>
    </p:spTree>
    <p:extLst>
      <p:ext uri="{BB962C8B-B14F-4D97-AF65-F5344CB8AC3E}">
        <p14:creationId xmlns:p14="http://schemas.microsoft.com/office/powerpoint/2010/main" val="366302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pronunciation model can use tables to convert words to phones</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84</a:t>
            </a:fld>
            <a:endParaRPr lang="zh-CN" altLang="en-US"/>
          </a:p>
        </p:txBody>
      </p:sp>
    </p:spTree>
    <p:extLst>
      <p:ext uri="{BB962C8B-B14F-4D97-AF65-F5344CB8AC3E}">
        <p14:creationId xmlns:p14="http://schemas.microsoft.com/office/powerpoint/2010/main" val="23872683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dirty="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85</a:t>
            </a:fld>
            <a:endParaRPr lang="zh-CN" altLang="en-US"/>
          </a:p>
        </p:txBody>
      </p:sp>
    </p:spTree>
    <p:extLst>
      <p:ext uri="{BB962C8B-B14F-4D97-AF65-F5344CB8AC3E}">
        <p14:creationId xmlns:p14="http://schemas.microsoft.com/office/powerpoint/2010/main" val="624795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86</a:t>
            </a:fld>
            <a:endParaRPr lang="zh-CN" altLang="en-US"/>
          </a:p>
        </p:txBody>
      </p:sp>
    </p:spTree>
    <p:extLst>
      <p:ext uri="{BB962C8B-B14F-4D97-AF65-F5344CB8AC3E}">
        <p14:creationId xmlns:p14="http://schemas.microsoft.com/office/powerpoint/2010/main" val="3254488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87</a:t>
            </a:fld>
            <a:endParaRPr lang="zh-CN" altLang="en-US"/>
          </a:p>
        </p:txBody>
      </p:sp>
    </p:spTree>
    <p:extLst>
      <p:ext uri="{BB962C8B-B14F-4D97-AF65-F5344CB8AC3E}">
        <p14:creationId xmlns:p14="http://schemas.microsoft.com/office/powerpoint/2010/main" val="35946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a:t>
            </a:fld>
            <a:endParaRPr lang="zh-CN" altLang="en-US"/>
          </a:p>
        </p:txBody>
      </p:sp>
    </p:spTree>
    <p:extLst>
      <p:ext uri="{BB962C8B-B14F-4D97-AF65-F5344CB8AC3E}">
        <p14:creationId xmlns:p14="http://schemas.microsoft.com/office/powerpoint/2010/main" val="3703350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88</a:t>
            </a:fld>
            <a:endParaRPr lang="zh-CN" altLang="en-US"/>
          </a:p>
        </p:txBody>
      </p:sp>
    </p:spTree>
    <p:extLst>
      <p:ext uri="{BB962C8B-B14F-4D97-AF65-F5344CB8AC3E}">
        <p14:creationId xmlns:p14="http://schemas.microsoft.com/office/powerpoint/2010/main" val="2063063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89</a:t>
            </a:fld>
            <a:endParaRPr lang="zh-CN" altLang="en-US"/>
          </a:p>
        </p:txBody>
      </p:sp>
    </p:spTree>
    <p:extLst>
      <p:ext uri="{BB962C8B-B14F-4D97-AF65-F5344CB8AC3E}">
        <p14:creationId xmlns:p14="http://schemas.microsoft.com/office/powerpoint/2010/main" val="38505672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每个帧对应一个状态号，很多状态号是一个状态，然后</a:t>
            </a:r>
            <a:r>
              <a:rPr lang="en-US" altLang="zh-CN" dirty="0"/>
              <a:t>3</a:t>
            </a:r>
            <a:r>
              <a:rPr lang="zh-CN" altLang="en-US" dirty="0"/>
              <a:t>个状态一个音素，多个音素一个单词</a:t>
            </a:r>
            <a:endParaRPr lang="en-US" altLang="zh-CN" dirty="0"/>
          </a:p>
          <a:p>
            <a:r>
              <a:rPr lang="zh-CN" altLang="en-US" dirty="0"/>
              <a:t>相邻帧的状态应该大多数都是相同的才合理</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90</a:t>
            </a:fld>
            <a:endParaRPr lang="zh-CN" altLang="en-US"/>
          </a:p>
        </p:txBody>
      </p:sp>
    </p:spTree>
    <p:extLst>
      <p:ext uri="{BB962C8B-B14F-4D97-AF65-F5344CB8AC3E}">
        <p14:creationId xmlns:p14="http://schemas.microsoft.com/office/powerpoint/2010/main" val="42361383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91</a:t>
            </a:fld>
            <a:endParaRPr lang="zh-CN" altLang="en-US"/>
          </a:p>
        </p:txBody>
      </p:sp>
    </p:spTree>
    <p:extLst>
      <p:ext uri="{BB962C8B-B14F-4D97-AF65-F5344CB8AC3E}">
        <p14:creationId xmlns:p14="http://schemas.microsoft.com/office/powerpoint/2010/main" val="2029991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92</a:t>
            </a:fld>
            <a:endParaRPr lang="zh-CN" altLang="en-US"/>
          </a:p>
        </p:txBody>
      </p:sp>
    </p:spTree>
    <p:extLst>
      <p:ext uri="{BB962C8B-B14F-4D97-AF65-F5344CB8AC3E}">
        <p14:creationId xmlns:p14="http://schemas.microsoft.com/office/powerpoint/2010/main" val="38811931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93</a:t>
            </a:fld>
            <a:endParaRPr lang="zh-CN" altLang="en-US"/>
          </a:p>
        </p:txBody>
      </p:sp>
    </p:spTree>
    <p:extLst>
      <p:ext uri="{BB962C8B-B14F-4D97-AF65-F5344CB8AC3E}">
        <p14:creationId xmlns:p14="http://schemas.microsoft.com/office/powerpoint/2010/main" val="16871951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94</a:t>
            </a:fld>
            <a:endParaRPr lang="zh-CN" altLang="en-US"/>
          </a:p>
        </p:txBody>
      </p:sp>
    </p:spTree>
    <p:extLst>
      <p:ext uri="{BB962C8B-B14F-4D97-AF65-F5344CB8AC3E}">
        <p14:creationId xmlns:p14="http://schemas.microsoft.com/office/powerpoint/2010/main" val="2612340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95</a:t>
            </a:fld>
            <a:endParaRPr lang="zh-CN" altLang="en-US"/>
          </a:p>
        </p:txBody>
      </p:sp>
    </p:spTree>
    <p:extLst>
      <p:ext uri="{BB962C8B-B14F-4D97-AF65-F5344CB8AC3E}">
        <p14:creationId xmlns:p14="http://schemas.microsoft.com/office/powerpoint/2010/main" val="17103284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96</a:t>
            </a:fld>
            <a:endParaRPr lang="zh-CN" altLang="en-US"/>
          </a:p>
        </p:txBody>
      </p:sp>
    </p:spTree>
    <p:extLst>
      <p:ext uri="{BB962C8B-B14F-4D97-AF65-F5344CB8AC3E}">
        <p14:creationId xmlns:p14="http://schemas.microsoft.com/office/powerpoint/2010/main" val="1889975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97</a:t>
            </a:fld>
            <a:endParaRPr lang="zh-CN" altLang="en-US"/>
          </a:p>
        </p:txBody>
      </p:sp>
    </p:spTree>
    <p:extLst>
      <p:ext uri="{BB962C8B-B14F-4D97-AF65-F5344CB8AC3E}">
        <p14:creationId xmlns:p14="http://schemas.microsoft.com/office/powerpoint/2010/main" val="170913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a:t>
            </a:fld>
            <a:endParaRPr lang="zh-CN" altLang="en-US"/>
          </a:p>
        </p:txBody>
      </p:sp>
    </p:spTree>
    <p:extLst>
      <p:ext uri="{BB962C8B-B14F-4D97-AF65-F5344CB8AC3E}">
        <p14:creationId xmlns:p14="http://schemas.microsoft.com/office/powerpoint/2010/main" val="12918578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98</a:t>
            </a:fld>
            <a:endParaRPr lang="zh-CN" altLang="en-US"/>
          </a:p>
        </p:txBody>
      </p:sp>
    </p:spTree>
    <p:extLst>
      <p:ext uri="{BB962C8B-B14F-4D97-AF65-F5344CB8AC3E}">
        <p14:creationId xmlns:p14="http://schemas.microsoft.com/office/powerpoint/2010/main" val="9245926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99</a:t>
            </a:fld>
            <a:endParaRPr lang="zh-CN" altLang="en-US"/>
          </a:p>
        </p:txBody>
      </p:sp>
    </p:spTree>
    <p:extLst>
      <p:ext uri="{BB962C8B-B14F-4D97-AF65-F5344CB8AC3E}">
        <p14:creationId xmlns:p14="http://schemas.microsoft.com/office/powerpoint/2010/main" val="22203048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100</a:t>
            </a:fld>
            <a:endParaRPr lang="zh-CN" altLang="en-US"/>
          </a:p>
        </p:txBody>
      </p:sp>
    </p:spTree>
    <p:extLst>
      <p:ext uri="{BB962C8B-B14F-4D97-AF65-F5344CB8AC3E}">
        <p14:creationId xmlns:p14="http://schemas.microsoft.com/office/powerpoint/2010/main" val="3127764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101</a:t>
            </a:fld>
            <a:endParaRPr lang="zh-CN" altLang="en-US"/>
          </a:p>
        </p:txBody>
      </p:sp>
    </p:spTree>
    <p:extLst>
      <p:ext uri="{BB962C8B-B14F-4D97-AF65-F5344CB8AC3E}">
        <p14:creationId xmlns:p14="http://schemas.microsoft.com/office/powerpoint/2010/main" val="23250682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102</a:t>
            </a:fld>
            <a:endParaRPr lang="zh-CN" altLang="en-US"/>
          </a:p>
        </p:txBody>
      </p:sp>
    </p:spTree>
    <p:extLst>
      <p:ext uri="{BB962C8B-B14F-4D97-AF65-F5344CB8AC3E}">
        <p14:creationId xmlns:p14="http://schemas.microsoft.com/office/powerpoint/2010/main" val="38045994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103</a:t>
            </a:fld>
            <a:endParaRPr lang="zh-CN" altLang="en-US"/>
          </a:p>
        </p:txBody>
      </p:sp>
    </p:spTree>
    <p:extLst>
      <p:ext uri="{BB962C8B-B14F-4D97-AF65-F5344CB8AC3E}">
        <p14:creationId xmlns:p14="http://schemas.microsoft.com/office/powerpoint/2010/main" val="3194222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https://www.cnblogs.com/always-fight/p/10370412.html</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104</a:t>
            </a:fld>
            <a:endParaRPr lang="zh-CN" altLang="en-US"/>
          </a:p>
        </p:txBody>
      </p:sp>
    </p:spTree>
    <p:extLst>
      <p:ext uri="{BB962C8B-B14F-4D97-AF65-F5344CB8AC3E}">
        <p14:creationId xmlns:p14="http://schemas.microsoft.com/office/powerpoint/2010/main" val="38883295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105</a:t>
            </a:fld>
            <a:endParaRPr lang="zh-CN" altLang="en-US"/>
          </a:p>
        </p:txBody>
      </p:sp>
    </p:spTree>
    <p:extLst>
      <p:ext uri="{BB962C8B-B14F-4D97-AF65-F5344CB8AC3E}">
        <p14:creationId xmlns:p14="http://schemas.microsoft.com/office/powerpoint/2010/main" val="1363108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106</a:t>
            </a:fld>
            <a:endParaRPr lang="zh-CN" altLang="en-US"/>
          </a:p>
        </p:txBody>
      </p:sp>
    </p:spTree>
    <p:extLst>
      <p:ext uri="{BB962C8B-B14F-4D97-AF65-F5344CB8AC3E}">
        <p14:creationId xmlns:p14="http://schemas.microsoft.com/office/powerpoint/2010/main" val="34581395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107</a:t>
            </a:fld>
            <a:endParaRPr lang="zh-CN" altLang="en-US"/>
          </a:p>
        </p:txBody>
      </p:sp>
    </p:spTree>
    <p:extLst>
      <p:ext uri="{BB962C8B-B14F-4D97-AF65-F5344CB8AC3E}">
        <p14:creationId xmlns:p14="http://schemas.microsoft.com/office/powerpoint/2010/main" val="22215004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5" name="图片 4"/>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652665" y="5912023"/>
            <a:ext cx="2857242" cy="692268"/>
          </a:xfrm>
          <a:prstGeom prst="rect">
            <a:avLst/>
          </a:prstGeom>
        </p:spPr>
      </p:pic>
      <p:sp>
        <p:nvSpPr>
          <p:cNvPr id="6" name="文本占位符 6"/>
          <p:cNvSpPr>
            <a:spLocks noGrp="1"/>
          </p:cNvSpPr>
          <p:nvPr>
            <p:ph type="body" sz="quarter" idx="10" hasCustomPrompt="1"/>
          </p:nvPr>
        </p:nvSpPr>
        <p:spPr>
          <a:xfrm>
            <a:off x="2083657" y="2458680"/>
            <a:ext cx="7973169" cy="100632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USSLAB</a:t>
            </a:r>
            <a:r>
              <a:rPr lang="zh-CN" altLang="en-US" dirty="0"/>
              <a:t>专用</a:t>
            </a:r>
            <a:r>
              <a:rPr lang="en-US" altLang="zh-CN" dirty="0"/>
              <a:t>PPT</a:t>
            </a:r>
            <a:r>
              <a:rPr lang="zh-CN" altLang="en-US" dirty="0"/>
              <a:t>模板</a:t>
            </a:r>
          </a:p>
        </p:txBody>
      </p:sp>
      <p:sp>
        <p:nvSpPr>
          <p:cNvPr id="7" name="文本占位符 6"/>
          <p:cNvSpPr>
            <a:spLocks noGrp="1"/>
          </p:cNvSpPr>
          <p:nvPr>
            <p:ph type="body" sz="quarter" idx="11" hasCustomPrompt="1"/>
          </p:nvPr>
        </p:nvSpPr>
        <p:spPr>
          <a:xfrm>
            <a:off x="4657413" y="3972594"/>
            <a:ext cx="2852494"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演讲者：</a:t>
            </a:r>
            <a:r>
              <a:rPr lang="en-US" altLang="zh-CN" dirty="0"/>
              <a:t>XXX</a:t>
            </a:r>
            <a:endParaRPr lang="zh-CN" altLang="en-US" dirty="0"/>
          </a:p>
        </p:txBody>
      </p:sp>
      <p:sp>
        <p:nvSpPr>
          <p:cNvPr id="8" name="文本占位符 6"/>
          <p:cNvSpPr>
            <a:spLocks noGrp="1"/>
          </p:cNvSpPr>
          <p:nvPr>
            <p:ph type="body" sz="quarter" idx="12" hasCustomPrompt="1"/>
          </p:nvPr>
        </p:nvSpPr>
        <p:spPr>
          <a:xfrm>
            <a:off x="3701573" y="4759939"/>
            <a:ext cx="4764173"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Ubiquitous System Security Lab </a:t>
            </a:r>
            <a:endParaRPr lang="zh-CN" altLang="en-US" dirty="0"/>
          </a:p>
        </p:txBody>
      </p:sp>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765" y="330222"/>
            <a:ext cx="2102268" cy="608316"/>
          </a:xfrm>
          <a:prstGeom prst="rect">
            <a:avLst/>
          </a:prstGeom>
        </p:spPr>
      </p:pic>
    </p:spTree>
    <p:extLst>
      <p:ext uri="{BB962C8B-B14F-4D97-AF65-F5344CB8AC3E}">
        <p14:creationId xmlns:p14="http://schemas.microsoft.com/office/powerpoint/2010/main" val="336069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8" name="文本框 17"/>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3" name="矩形 2"/>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sp>
        <p:nvSpPr>
          <p:cNvPr id="6" name="文本框 5"/>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Tree>
    <p:extLst>
      <p:ext uri="{BB962C8B-B14F-4D97-AF65-F5344CB8AC3E}">
        <p14:creationId xmlns:p14="http://schemas.microsoft.com/office/powerpoint/2010/main" val="363797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0" name="文本框 9"/>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11" name="矩形 10"/>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13" name="图片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
        <p:nvSpPr>
          <p:cNvPr id="14" name="文本框 13"/>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6335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0E81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sp>
        <p:nvSpPr>
          <p:cNvPr id="4"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0E81B7"/>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7" name="矩形 6"/>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10" name="图片 9"/>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915090" y="5973395"/>
            <a:ext cx="2310304" cy="559753"/>
          </a:xfrm>
          <a:prstGeom prst="rect">
            <a:avLst/>
          </a:prstGeom>
        </p:spPr>
      </p:pic>
    </p:spTree>
    <p:extLst>
      <p:ext uri="{BB962C8B-B14F-4D97-AF65-F5344CB8AC3E}">
        <p14:creationId xmlns:p14="http://schemas.microsoft.com/office/powerpoint/2010/main" val="514153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框 2"/>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4" name="矩形 3"/>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6" name="图片 5"/>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617765" y="5885768"/>
            <a:ext cx="2726871" cy="653144"/>
          </a:xfrm>
          <a:prstGeom prst="rect">
            <a:avLst/>
          </a:prstGeom>
        </p:spPr>
      </p:pic>
      <p:sp>
        <p:nvSpPr>
          <p:cNvPr id="7" name="文本框 6"/>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grpSp>
        <p:nvGrpSpPr>
          <p:cNvPr id="8" name="组合 7"/>
          <p:cNvGrpSpPr/>
          <p:nvPr userDrawn="1"/>
        </p:nvGrpSpPr>
        <p:grpSpPr>
          <a:xfrm>
            <a:off x="766850" y="2010547"/>
            <a:ext cx="1371598" cy="89364"/>
            <a:chOff x="867749" y="1851404"/>
            <a:chExt cx="1275570" cy="101222"/>
          </a:xfrm>
        </p:grpSpPr>
        <p:sp>
          <p:nvSpPr>
            <p:cNvPr id="9" name="矩形 7"/>
            <p:cNvSpPr/>
            <p:nvPr/>
          </p:nvSpPr>
          <p:spPr>
            <a:xfrm>
              <a:off x="867749" y="1851660"/>
              <a:ext cx="422117" cy="100966"/>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1763">
                  <a:moveTo>
                    <a:pt x="0" y="0"/>
                  </a:moveTo>
                  <a:lnTo>
                    <a:pt x="1726163" y="0"/>
                  </a:lnTo>
                  <a:lnTo>
                    <a:pt x="1558252" y="775534"/>
                  </a:lnTo>
                  <a:lnTo>
                    <a:pt x="0" y="811763"/>
                  </a:lnTo>
                  <a:lnTo>
                    <a:pt x="0" y="0"/>
                  </a:lnTo>
                  <a:close/>
                </a:path>
              </a:pathLst>
            </a:custGeom>
            <a:gradFill>
              <a:gsLst>
                <a:gs pos="68000">
                  <a:schemeClr val="accent2"/>
                </a:gs>
                <a:gs pos="0">
                  <a:srgbClr val="F0134E"/>
                </a:gs>
                <a:gs pos="40000">
                  <a:srgbClr val="FF000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134E"/>
                </a:solidFill>
              </a:endParaRPr>
            </a:p>
          </p:txBody>
        </p:sp>
        <p:sp>
          <p:nvSpPr>
            <p:cNvPr id="10" name="矩形 7"/>
            <p:cNvSpPr/>
            <p:nvPr/>
          </p:nvSpPr>
          <p:spPr>
            <a:xfrm rot="10800000">
              <a:off x="1289865" y="1851404"/>
              <a:ext cx="853454" cy="101222"/>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5639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75535 h 811763"/>
                <a:gd name="connsiteX3" fmla="*/ 0 w 1726163"/>
                <a:gd name="connsiteY3" fmla="*/ 811763 h 811763"/>
                <a:gd name="connsiteX4" fmla="*/ 0 w 1726163"/>
                <a:gd name="connsiteY4" fmla="*/ 0 h 811763"/>
                <a:gd name="connsiteX0" fmla="*/ 0 w 1726163"/>
                <a:gd name="connsiteY0" fmla="*/ 0 h 813821"/>
                <a:gd name="connsiteX1" fmla="*/ 1726163 w 1726163"/>
                <a:gd name="connsiteY1" fmla="*/ 0 h 813821"/>
                <a:gd name="connsiteX2" fmla="*/ 1640127 w 1726163"/>
                <a:gd name="connsiteY2" fmla="*/ 813821 h 813821"/>
                <a:gd name="connsiteX3" fmla="*/ 0 w 1726163"/>
                <a:gd name="connsiteY3" fmla="*/ 811763 h 813821"/>
                <a:gd name="connsiteX4" fmla="*/ 0 w 1726163"/>
                <a:gd name="connsiteY4" fmla="*/ 0 h 813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3821">
                  <a:moveTo>
                    <a:pt x="0" y="0"/>
                  </a:moveTo>
                  <a:lnTo>
                    <a:pt x="1726163" y="0"/>
                  </a:lnTo>
                  <a:lnTo>
                    <a:pt x="1640127" y="813821"/>
                  </a:lnTo>
                  <a:lnTo>
                    <a:pt x="0" y="811763"/>
                  </a:lnTo>
                  <a:lnTo>
                    <a:pt x="0" y="0"/>
                  </a:lnTo>
                  <a:close/>
                </a:path>
              </a:pathLst>
            </a:custGeom>
            <a:gradFill>
              <a:gsLst>
                <a:gs pos="26000">
                  <a:srgbClr val="54CC5B"/>
                </a:gs>
                <a:gs pos="67000">
                  <a:srgbClr val="0E81B7"/>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CC5B"/>
                </a:solidFill>
              </a:endParaRPr>
            </a:p>
          </p:txBody>
        </p:sp>
      </p:grpSp>
      <p:sp>
        <p:nvSpPr>
          <p:cNvPr id="11" name="文本占位符 6"/>
          <p:cNvSpPr>
            <a:spLocks noGrp="1"/>
          </p:cNvSpPr>
          <p:nvPr>
            <p:ph type="body" sz="quarter" idx="12" hasCustomPrompt="1"/>
          </p:nvPr>
        </p:nvSpPr>
        <p:spPr>
          <a:xfrm>
            <a:off x="566531" y="1581924"/>
            <a:ext cx="166842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Tree>
    <p:extLst>
      <p:ext uri="{BB962C8B-B14F-4D97-AF65-F5344CB8AC3E}">
        <p14:creationId xmlns:p14="http://schemas.microsoft.com/office/powerpoint/2010/main" val="13409671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131416"/>
      </p:ext>
    </p:extLst>
  </p:cSld>
  <p:clrMap bg1="lt1" tx1="dk1" bg2="lt2" tx2="dk2" accent1="accent1" accent2="accent2" accent3="accent3" accent4="accent4" accent5="accent5" accent6="accent6" hlink="hlink" folHlink="folHlink"/>
  <p:sldLayoutIdLst>
    <p:sldLayoutId id="2147483665" r:id="rId1"/>
    <p:sldLayoutId id="2147483649" r:id="rId2"/>
    <p:sldLayoutId id="2147483663" r:id="rId3"/>
    <p:sldLayoutId id="2147483664" r:id="rId4"/>
    <p:sldLayoutId id="2147483666"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loud.google.com/speech-to-text/docs/encoding"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12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loud.google.com/speech-to-text/docs/best-practices" TargetMode="Externa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0.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1.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2.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22.png"/><Relationship Id="rId4" Type="http://schemas.openxmlformats.org/officeDocument/2006/relationships/notesSlide" Target="../notesSlides/notesSlide17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hyperlink" Target="https://github.com/pierre-rouanet/aupyom" TargetMode="External"/><Relationship Id="rId2" Type="http://schemas.openxmlformats.org/officeDocument/2006/relationships/notesSlide" Target="../notesSlides/notesSlide178.xml"/><Relationship Id="rId1" Type="http://schemas.openxmlformats.org/officeDocument/2006/relationships/slideLayout" Target="../slideLayouts/slideLayout3.xml"/><Relationship Id="rId5" Type="http://schemas.openxmlformats.org/officeDocument/2006/relationships/hyperlink" Target="https://github.com/waywardgeek/sonic" TargetMode="External"/><Relationship Id="rId4" Type="http://schemas.openxmlformats.org/officeDocument/2006/relationships/hyperlink" Target="https://www.surina.net/soundtouch/" TargetMode="Externa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uges/audiots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zhuanlan.zhihu.com/p/45053115"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ndss-symposium.org/wp-content/uploads/2019/02/ndss2019_08-1_Abdullah_paper.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1906822"/>
            <a:ext cx="9954277" cy="163121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基于音频预处理过程漏洞的</a:t>
            </a:r>
            <a:endParaRPr lang="en-US" altLang="zh-CN" sz="4000" b="1" dirty="0">
              <a:solidFill>
                <a:schemeClr val="bg2">
                  <a:lumMod val="1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语音识别系统攻击</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33852" y="3941684"/>
            <a:ext cx="9954277" cy="584775"/>
          </a:xfrm>
          <a:prstGeom prst="rect">
            <a:avLst/>
          </a:prstGeom>
          <a:noFill/>
        </p:spPr>
        <p:txBody>
          <a:bodyPr wrap="square" rtlCol="0" anchor="ctr">
            <a:spAutoFit/>
          </a:bodyPr>
          <a:lstStyle/>
          <a:p>
            <a:pPr algn="ctr"/>
            <a:r>
              <a:rPr lang="zh-CN" altLang="en-US" sz="3200" dirty="0">
                <a:solidFill>
                  <a:schemeClr val="bg2">
                    <a:lumMod val="10000"/>
                  </a:schemeClr>
                </a:solidFill>
                <a:latin typeface="微软雅黑" panose="020B0503020204020204" pitchFamily="34" charset="-122"/>
                <a:ea typeface="微软雅黑" panose="020B0503020204020204" pitchFamily="34" charset="-122"/>
              </a:rPr>
              <a:t>李超豪 蒋沁宏</a:t>
            </a:r>
            <a:endParaRPr lang="en-US" altLang="zh-CN" sz="32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446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987296"/>
            <a:ext cx="10394269" cy="3856793"/>
          </a:xfrm>
          <a:prstGeom prst="rect">
            <a:avLst/>
          </a:prstGeom>
        </p:spPr>
      </p:pic>
      <p:sp>
        <p:nvSpPr>
          <p:cNvPr id="7" name="矩形 6"/>
          <p:cNvSpPr/>
          <p:nvPr/>
        </p:nvSpPr>
        <p:spPr>
          <a:xfrm>
            <a:off x="4118758" y="3145987"/>
            <a:ext cx="476993"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095008" y="3192379"/>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90789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模型</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以最小时间单元（参考</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状态间隔或设置参数间隔）切分输入音频</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优化条件：调节单元个数、单元调节速度以及可</a:t>
            </a:r>
            <a:r>
              <a:rPr lang="zh-CN" altLang="en-US" sz="160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听性（心理声学）</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与发音学模型相互印证</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5043" y="3265441"/>
            <a:ext cx="3481136" cy="2610852"/>
          </a:xfrm>
          <a:prstGeom prst="rect">
            <a:avLst/>
          </a:prstGeom>
        </p:spPr>
      </p:pic>
    </p:spTree>
    <p:extLst>
      <p:ext uri="{BB962C8B-B14F-4D97-AF65-F5344CB8AC3E}">
        <p14:creationId xmlns:p14="http://schemas.microsoft.com/office/powerpoint/2010/main" val="2713738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8442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To</a:t>
            </a:r>
            <a:r>
              <a:rPr lang="zh-CN" altLang="en-US" sz="3200" b="1" dirty="0">
                <a:solidFill>
                  <a:prstClr val="black"/>
                </a:solidFill>
                <a:latin typeface="微软雅黑" panose="020B0503020204020204" pitchFamily="34" charset="-122"/>
                <a:ea typeface="微软雅黑" panose="020B0503020204020204" pitchFamily="34" charset="-122"/>
              </a:rPr>
              <a:t> </a:t>
            </a:r>
            <a:r>
              <a:rPr lang="en-US" altLang="zh-CN" sz="3200" b="1" dirty="0">
                <a:solidFill>
                  <a:prstClr val="black"/>
                </a:solidFill>
                <a:latin typeface="微软雅黑" panose="020B0503020204020204" pitchFamily="34" charset="-122"/>
                <a:ea typeface="微软雅黑" panose="020B0503020204020204" pitchFamily="34" charset="-122"/>
              </a:rPr>
              <a:t>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发音学模型建立（</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原理学习，尤其是音素分解与转换部分（</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设置参数提取（</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最小时间单元切分倍速随机测试（</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优化模型撰写（</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：探究快速或者慢速谁的效果更好（沁宏）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：元音、辅音谁更重要（</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005155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5993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重要批注</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倍识别错误是因为正好影响了音素分解的间隔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让</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找不准音素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800477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Adversarial Machine Learning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591812" y="2509303"/>
            <a:ext cx="7234111" cy="765728"/>
          </a:xfrm>
          <a:prstGeom prst="rect">
            <a:avLst/>
          </a:prstGeom>
        </p:spPr>
      </p:pic>
    </p:spTree>
    <p:extLst>
      <p:ext uri="{BB962C8B-B14F-4D97-AF65-F5344CB8AC3E}">
        <p14:creationId xmlns:p14="http://schemas.microsoft.com/office/powerpoint/2010/main" val="2263929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Measure loss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cross-entropy</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600" y="2883157"/>
            <a:ext cx="3362794" cy="638264"/>
          </a:xfrm>
          <a:prstGeom prst="rect">
            <a:avLst/>
          </a:prstGeom>
        </p:spPr>
      </p:pic>
      <p:pic>
        <p:nvPicPr>
          <p:cNvPr id="4" name="图片 3"/>
          <p:cNvPicPr>
            <a:picLocks noChangeAspect="1"/>
          </p:cNvPicPr>
          <p:nvPr/>
        </p:nvPicPr>
        <p:blipFill rotWithShape="1">
          <a:blip r:embed="rId4"/>
          <a:srcRect t="8460"/>
          <a:stretch/>
        </p:blipFill>
        <p:spPr>
          <a:xfrm>
            <a:off x="843572" y="3913632"/>
            <a:ext cx="10610850" cy="1403794"/>
          </a:xfrm>
          <a:prstGeom prst="rect">
            <a:avLst/>
          </a:prstGeom>
        </p:spPr>
      </p:pic>
    </p:spTree>
    <p:extLst>
      <p:ext uri="{BB962C8B-B14F-4D97-AF65-F5344CB8AC3E}">
        <p14:creationId xmlns:p14="http://schemas.microsoft.com/office/powerpoint/2010/main" val="10277707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Calculate gradient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loss is back-propagated to the input </a:t>
            </a:r>
            <a:r>
              <a:rPr lang="en-US" altLang="zh-CN" sz="1600" i="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of the neural network</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derivative of F(xi) depends on the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topology of the neural network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and is also calculated via the chain rule, going backward through the different layers.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749524" y="4113612"/>
            <a:ext cx="6869104" cy="1131189"/>
          </a:xfrm>
          <a:prstGeom prst="rect">
            <a:avLst/>
          </a:prstGeom>
        </p:spPr>
      </p:pic>
    </p:spTree>
    <p:extLst>
      <p:ext uri="{BB962C8B-B14F-4D97-AF65-F5344CB8AC3E}">
        <p14:creationId xmlns:p14="http://schemas.microsoft.com/office/powerpoint/2010/main" val="4168823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Update</a:t>
            </a:r>
          </a:p>
        </p:txBody>
      </p:sp>
      <p:pic>
        <p:nvPicPr>
          <p:cNvPr id="3" name="图片 2"/>
          <p:cNvPicPr>
            <a:picLocks noChangeAspect="1"/>
          </p:cNvPicPr>
          <p:nvPr/>
        </p:nvPicPr>
        <p:blipFill>
          <a:blip r:embed="rId3"/>
          <a:stretch>
            <a:fillRect/>
          </a:stretch>
        </p:blipFill>
        <p:spPr>
          <a:xfrm>
            <a:off x="3695010" y="2800670"/>
            <a:ext cx="4215693" cy="934784"/>
          </a:xfrm>
          <a:prstGeom prst="rect">
            <a:avLst/>
          </a:prstGeom>
        </p:spPr>
      </p:pic>
    </p:spTree>
    <p:extLst>
      <p:ext uri="{BB962C8B-B14F-4D97-AF65-F5344CB8AC3E}">
        <p14:creationId xmlns:p14="http://schemas.microsoft.com/office/powerpoint/2010/main" val="20027893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Psychoacoustic Modeling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MP3 compression</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define how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dependencies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between certain frequencies can mask,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 make inaudible, other parts of an audio signal</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add inaudible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noise.</a:t>
            </a:r>
          </a:p>
        </p:txBody>
      </p:sp>
    </p:spTree>
    <p:extLst>
      <p:ext uri="{BB962C8B-B14F-4D97-AF65-F5344CB8AC3E}">
        <p14:creationId xmlns:p14="http://schemas.microsoft.com/office/powerpoint/2010/main" val="32725014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1033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MP3 Compression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granule windows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fast Fourier transform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bark scale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estimate the relevance of each band and compute its energy</a:t>
            </a:r>
          </a:p>
        </p:txBody>
      </p:sp>
      <p:pic>
        <p:nvPicPr>
          <p:cNvPr id="2" name="图片 1"/>
          <p:cNvPicPr>
            <a:picLocks noChangeAspect="1"/>
          </p:cNvPicPr>
          <p:nvPr/>
        </p:nvPicPr>
        <p:blipFill>
          <a:blip r:embed="rId3"/>
          <a:stretch>
            <a:fillRect/>
          </a:stretch>
        </p:blipFill>
        <p:spPr>
          <a:xfrm>
            <a:off x="6681216" y="3767473"/>
            <a:ext cx="3999928" cy="2339927"/>
          </a:xfrm>
          <a:prstGeom prst="rect">
            <a:avLst/>
          </a:prstGeom>
        </p:spPr>
      </p:pic>
      <p:pic>
        <p:nvPicPr>
          <p:cNvPr id="3" name="图片 2"/>
          <p:cNvPicPr>
            <a:picLocks noChangeAspect="1"/>
          </p:cNvPicPr>
          <p:nvPr/>
        </p:nvPicPr>
        <p:blipFill>
          <a:blip r:embed="rId4"/>
          <a:stretch>
            <a:fillRect/>
          </a:stretch>
        </p:blipFill>
        <p:spPr>
          <a:xfrm>
            <a:off x="1497330" y="4556437"/>
            <a:ext cx="4076700" cy="381000"/>
          </a:xfrm>
          <a:prstGeom prst="rect">
            <a:avLst/>
          </a:prstGeom>
        </p:spPr>
      </p:pic>
    </p:spTree>
    <p:extLst>
      <p:ext uri="{BB962C8B-B14F-4D97-AF65-F5344CB8AC3E}">
        <p14:creationId xmlns:p14="http://schemas.microsoft.com/office/powerpoint/2010/main" val="15940782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717414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218307" y="1705371"/>
            <a:ext cx="5657850" cy="4343400"/>
          </a:xfrm>
          <a:prstGeom prst="rect">
            <a:avLst/>
          </a:prstGeom>
        </p:spPr>
      </p:pic>
    </p:spTree>
    <p:extLst>
      <p:ext uri="{BB962C8B-B14F-4D97-AF65-F5344CB8AC3E}">
        <p14:creationId xmlns:p14="http://schemas.microsoft.com/office/powerpoint/2010/main" val="268893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606691" y="1901953"/>
            <a:ext cx="10953987" cy="3796934"/>
          </a:xfrm>
          <a:prstGeom prst="rect">
            <a:avLst/>
          </a:prstGeom>
        </p:spPr>
      </p:pic>
      <p:sp>
        <p:nvSpPr>
          <p:cNvPr id="6" name="矩形 5">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071711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1102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Forced Alignment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due to the decoding step—which includes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graph search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for a given transcription, many valid pseudo-posterior combinations exist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For example, when the same text is spoken at different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speeds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the sequence of the HMM states is correspondingly faster or slower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algorithm is provided by the Kaldi toolkit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559790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5855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Integrating Preprocessing</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design choice does not affect the accuracy of the ASR system, but it allows for manipulating the raw audio data by applying backpropagation to the preprocessing steps, directly giving us the optimally adversarial audio signal as result.</a:t>
            </a:r>
          </a:p>
        </p:txBody>
      </p:sp>
      <p:pic>
        <p:nvPicPr>
          <p:cNvPr id="2" name="图片 1"/>
          <p:cNvPicPr>
            <a:picLocks noChangeAspect="1"/>
          </p:cNvPicPr>
          <p:nvPr/>
        </p:nvPicPr>
        <p:blipFill>
          <a:blip r:embed="rId3"/>
          <a:stretch>
            <a:fillRect/>
          </a:stretch>
        </p:blipFill>
        <p:spPr>
          <a:xfrm>
            <a:off x="4946234" y="2980563"/>
            <a:ext cx="5524500" cy="3067050"/>
          </a:xfrm>
          <a:prstGeom prst="rect">
            <a:avLst/>
          </a:prstGeom>
        </p:spPr>
      </p:pic>
    </p:spTree>
    <p:extLst>
      <p:ext uri="{BB962C8B-B14F-4D97-AF65-F5344CB8AC3E}">
        <p14:creationId xmlns:p14="http://schemas.microsoft.com/office/powerpoint/2010/main" val="13311052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Framing and Window Function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Discrete Fourier Transform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a:blip r:embed="rId4"/>
          <a:stretch>
            <a:fillRect/>
          </a:stretch>
        </p:blipFill>
        <p:spPr>
          <a:xfrm>
            <a:off x="3818093" y="3202581"/>
            <a:ext cx="4781550" cy="1314450"/>
          </a:xfrm>
          <a:prstGeom prst="rect">
            <a:avLst/>
          </a:prstGeom>
        </p:spPr>
      </p:pic>
      <p:pic>
        <p:nvPicPr>
          <p:cNvPr id="6" name="图片 5"/>
          <p:cNvPicPr>
            <a:picLocks noChangeAspect="1"/>
          </p:cNvPicPr>
          <p:nvPr/>
        </p:nvPicPr>
        <p:blipFill>
          <a:blip r:embed="rId5"/>
          <a:stretch>
            <a:fillRect/>
          </a:stretch>
        </p:blipFill>
        <p:spPr>
          <a:xfrm>
            <a:off x="1692973" y="5096151"/>
            <a:ext cx="4733925" cy="733425"/>
          </a:xfrm>
          <a:prstGeom prst="rect">
            <a:avLst/>
          </a:prstGeom>
        </p:spPr>
      </p:pic>
      <p:pic>
        <p:nvPicPr>
          <p:cNvPr id="7" name="图片 6"/>
          <p:cNvPicPr>
            <a:picLocks noChangeAspect="1"/>
          </p:cNvPicPr>
          <p:nvPr/>
        </p:nvPicPr>
        <p:blipFill>
          <a:blip r:embed="rId6"/>
          <a:stretch>
            <a:fillRect/>
          </a:stretch>
        </p:blipFill>
        <p:spPr>
          <a:xfrm>
            <a:off x="6832351" y="5095450"/>
            <a:ext cx="4171950" cy="609600"/>
          </a:xfrm>
          <a:prstGeom prst="rect">
            <a:avLst/>
          </a:prstGeom>
        </p:spPr>
      </p:pic>
    </p:spTree>
    <p:extLst>
      <p:ext uri="{BB962C8B-B14F-4D97-AF65-F5344CB8AC3E}">
        <p14:creationId xmlns:p14="http://schemas.microsoft.com/office/powerpoint/2010/main" val="3418915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784351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1729050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4</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Logarithm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rotWithShape="1">
          <a:blip r:embed="rId4"/>
          <a:srcRect t="11782" b="-1"/>
          <a:stretch/>
        </p:blipFill>
        <p:spPr>
          <a:xfrm>
            <a:off x="5351618" y="3474720"/>
            <a:ext cx="1714500" cy="277292"/>
          </a:xfrm>
          <a:prstGeom prst="rect">
            <a:avLst/>
          </a:prstGeom>
        </p:spPr>
      </p:pic>
      <p:pic>
        <p:nvPicPr>
          <p:cNvPr id="6" name="图片 5"/>
          <p:cNvPicPr>
            <a:picLocks noChangeAspect="1"/>
          </p:cNvPicPr>
          <p:nvPr/>
        </p:nvPicPr>
        <p:blipFill>
          <a:blip r:embed="rId5"/>
          <a:stretch>
            <a:fillRect/>
          </a:stretch>
        </p:blipFill>
        <p:spPr>
          <a:xfrm>
            <a:off x="4894418" y="3859806"/>
            <a:ext cx="2628900" cy="685800"/>
          </a:xfrm>
          <a:prstGeom prst="rect">
            <a:avLst/>
          </a:prstGeom>
        </p:spPr>
      </p:pic>
    </p:spTree>
    <p:extLst>
      <p:ext uri="{BB962C8B-B14F-4D97-AF65-F5344CB8AC3E}">
        <p14:creationId xmlns:p14="http://schemas.microsoft.com/office/powerpoint/2010/main" val="39847060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use the original audio signal to calculate the hearing thresholds 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limit the differences D between the original signal spectrum S and the modified signal spectrum M to the threshold of human perception for all times t and frequencies k</a:t>
            </a:r>
          </a:p>
        </p:txBody>
      </p:sp>
      <p:pic>
        <p:nvPicPr>
          <p:cNvPr id="2" name="图片 1"/>
          <p:cNvPicPr>
            <a:picLocks noChangeAspect="1"/>
          </p:cNvPicPr>
          <p:nvPr/>
        </p:nvPicPr>
        <p:blipFill>
          <a:blip r:embed="rId3"/>
          <a:stretch>
            <a:fillRect/>
          </a:stretch>
        </p:blipFill>
        <p:spPr>
          <a:xfrm>
            <a:off x="3028403" y="3483292"/>
            <a:ext cx="6360930" cy="1198436"/>
          </a:xfrm>
          <a:prstGeom prst="rect">
            <a:avLst/>
          </a:prstGeom>
        </p:spPr>
      </p:pic>
    </p:spTree>
    <p:extLst>
      <p:ext uri="{BB962C8B-B14F-4D97-AF65-F5344CB8AC3E}">
        <p14:creationId xmlns:p14="http://schemas.microsoft.com/office/powerpoint/2010/main" val="35916882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501675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calculate the amount of distortion that is still acceptable via …</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First, because the thresholds are tight, an additional variable      is added, to allow the algorithm to differ from the hearing thresholds by small amounts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negative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value for                 indicates that we crossed the threshold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want to avoid more noise for these time-frequency-bins, we set all              &lt; 0 to zero.</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373530" y="2290146"/>
            <a:ext cx="2054639" cy="370091"/>
          </a:xfrm>
          <a:prstGeom prst="rect">
            <a:avLst/>
          </a:prstGeom>
        </p:spPr>
      </p:pic>
      <p:pic>
        <p:nvPicPr>
          <p:cNvPr id="4" name="图片 3"/>
          <p:cNvPicPr>
            <a:picLocks noChangeAspect="1"/>
          </p:cNvPicPr>
          <p:nvPr/>
        </p:nvPicPr>
        <p:blipFill>
          <a:blip r:embed="rId4"/>
          <a:stretch>
            <a:fillRect/>
          </a:stretch>
        </p:blipFill>
        <p:spPr>
          <a:xfrm>
            <a:off x="7115556" y="2856326"/>
            <a:ext cx="228600" cy="285750"/>
          </a:xfrm>
          <a:prstGeom prst="rect">
            <a:avLst/>
          </a:prstGeom>
        </p:spPr>
      </p:pic>
      <p:pic>
        <p:nvPicPr>
          <p:cNvPr id="6" name="图片 5"/>
          <p:cNvPicPr>
            <a:picLocks noChangeAspect="1"/>
          </p:cNvPicPr>
          <p:nvPr/>
        </p:nvPicPr>
        <p:blipFill>
          <a:blip r:embed="rId5"/>
          <a:stretch>
            <a:fillRect/>
          </a:stretch>
        </p:blipFill>
        <p:spPr>
          <a:xfrm>
            <a:off x="5373530" y="3757886"/>
            <a:ext cx="2103745" cy="502030"/>
          </a:xfrm>
          <a:prstGeom prst="rect">
            <a:avLst/>
          </a:prstGeom>
        </p:spPr>
      </p:pic>
      <p:pic>
        <p:nvPicPr>
          <p:cNvPr id="7" name="图片 6"/>
          <p:cNvPicPr>
            <a:picLocks noChangeAspect="1"/>
          </p:cNvPicPr>
          <p:nvPr/>
        </p:nvPicPr>
        <p:blipFill>
          <a:blip r:embed="rId6"/>
          <a:stretch>
            <a:fillRect/>
          </a:stretch>
        </p:blipFill>
        <p:spPr>
          <a:xfrm>
            <a:off x="3177540" y="4296858"/>
            <a:ext cx="838200" cy="323850"/>
          </a:xfrm>
          <a:prstGeom prst="rect">
            <a:avLst/>
          </a:prstGeom>
        </p:spPr>
      </p:pic>
      <p:pic>
        <p:nvPicPr>
          <p:cNvPr id="9" name="图片 8"/>
          <p:cNvPicPr>
            <a:picLocks noChangeAspect="1"/>
          </p:cNvPicPr>
          <p:nvPr/>
        </p:nvPicPr>
        <p:blipFill>
          <a:blip r:embed="rId6"/>
          <a:stretch>
            <a:fillRect/>
          </a:stretch>
        </p:blipFill>
        <p:spPr>
          <a:xfrm>
            <a:off x="8036052" y="4790634"/>
            <a:ext cx="838200" cy="323850"/>
          </a:xfrm>
          <a:prstGeom prst="rect">
            <a:avLst/>
          </a:prstGeom>
        </p:spPr>
      </p:pic>
      <p:pic>
        <p:nvPicPr>
          <p:cNvPr id="8" name="图片 7"/>
          <p:cNvPicPr>
            <a:picLocks noChangeAspect="1"/>
          </p:cNvPicPr>
          <p:nvPr/>
        </p:nvPicPr>
        <p:blipFill>
          <a:blip r:embed="rId7"/>
          <a:stretch>
            <a:fillRect/>
          </a:stretch>
        </p:blipFill>
        <p:spPr>
          <a:xfrm>
            <a:off x="4508754" y="5181460"/>
            <a:ext cx="4076700" cy="619125"/>
          </a:xfrm>
          <a:prstGeom prst="rect">
            <a:avLst/>
          </a:prstGeom>
        </p:spPr>
      </p:pic>
    </p:spTree>
    <p:extLst>
      <p:ext uri="{BB962C8B-B14F-4D97-AF65-F5344CB8AC3E}">
        <p14:creationId xmlns:p14="http://schemas.microsoft.com/office/powerpoint/2010/main" val="35912333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Using the resulting scaling factors                typically leads to good results, but especially in the cases where only very small changes are acceptable, this scaling factor alone is not enough to satisfy the hearing thresholds. Therefore, we use another, fixed scaling factor, which only depends on the</a:t>
            </a: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hearing thresholds H. For this purpose, H is also scaled to values between zero and one, denoted by ^H</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681984" y="3950274"/>
            <a:ext cx="5281422" cy="802085"/>
          </a:xfrm>
          <a:prstGeom prst="rect">
            <a:avLst/>
          </a:prstGeom>
        </p:spPr>
      </p:pic>
      <p:pic>
        <p:nvPicPr>
          <p:cNvPr id="2" name="图片 1"/>
          <p:cNvPicPr>
            <a:picLocks noChangeAspect="1"/>
          </p:cNvPicPr>
          <p:nvPr/>
        </p:nvPicPr>
        <p:blipFill rotWithShape="1">
          <a:blip r:embed="rId4"/>
          <a:srcRect t="28133"/>
          <a:stretch/>
        </p:blipFill>
        <p:spPr>
          <a:xfrm>
            <a:off x="3974782" y="4926416"/>
            <a:ext cx="4695825" cy="410718"/>
          </a:xfrm>
          <a:prstGeom prst="rect">
            <a:avLst/>
          </a:prstGeom>
        </p:spPr>
      </p:pic>
      <p:pic>
        <p:nvPicPr>
          <p:cNvPr id="13" name="图片 12"/>
          <p:cNvPicPr>
            <a:picLocks noChangeAspect="1"/>
          </p:cNvPicPr>
          <p:nvPr/>
        </p:nvPicPr>
        <p:blipFill>
          <a:blip r:embed="rId5"/>
          <a:stretch>
            <a:fillRect/>
          </a:stretch>
        </p:blipFill>
        <p:spPr>
          <a:xfrm>
            <a:off x="4678966" y="1902795"/>
            <a:ext cx="676275" cy="323850"/>
          </a:xfrm>
          <a:prstGeom prst="rect">
            <a:avLst/>
          </a:prstGeom>
        </p:spPr>
      </p:pic>
    </p:spTree>
    <p:extLst>
      <p:ext uri="{BB962C8B-B14F-4D97-AF65-F5344CB8AC3E}">
        <p14:creationId xmlns:p14="http://schemas.microsoft.com/office/powerpoint/2010/main" val="41719094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raw_thresholds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 Map,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Table_absolute_threshold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fs, 128); % Threshold in quiet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[Flags,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Find_tonal_components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TH, Map, CB);</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Individual_masking_thresholds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 Map);</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Global_masking_threshold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LTn</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876380" y="3873055"/>
            <a:ext cx="5029200" cy="2257425"/>
          </a:xfrm>
          <a:prstGeom prst="rect">
            <a:avLst/>
          </a:prstGeom>
        </p:spPr>
      </p:pic>
    </p:spTree>
    <p:extLst>
      <p:ext uri="{BB962C8B-B14F-4D97-AF65-F5344CB8AC3E}">
        <p14:creationId xmlns:p14="http://schemas.microsoft.com/office/powerpoint/2010/main" val="323906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https://cloud.google.com/speech-to-text/docs/encoding</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885106"/>
            <a:ext cx="6930760" cy="3877736"/>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8278368" y="2816351"/>
            <a:ext cx="3344563" cy="231623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采样率限制</a:t>
            </a:r>
            <a:endParaRPr lang="en-US" altLang="zh-CN" sz="2000" dirty="0">
              <a:solidFill>
                <a:schemeClr val="tx1"/>
              </a:solidFill>
              <a:latin typeface="Microsoft YaHei" charset="-122"/>
              <a:ea typeface="Microsoft YaHei" charset="-122"/>
              <a:cs typeface="Microsoft YaHei" charset="-122"/>
            </a:endParaRPr>
          </a:p>
          <a:p>
            <a:pPr marL="285750" indent="-285750">
              <a:buFont typeface="Arial" charset="0"/>
              <a:buChar char="•"/>
            </a:pPr>
            <a:r>
              <a:rPr lang="en-US" altLang="zh-CN" sz="2000" dirty="0">
                <a:solidFill>
                  <a:schemeClr val="tx1"/>
                </a:solidFill>
                <a:latin typeface="Microsoft YaHei" charset="-122"/>
                <a:ea typeface="Microsoft YaHei" charset="-122"/>
                <a:cs typeface="Microsoft YaHei" charset="-122"/>
              </a:rPr>
              <a:t>OPUS\MP3\FLAC</a:t>
            </a:r>
          </a:p>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支持含有 </a:t>
            </a:r>
            <a:r>
              <a:rPr lang="en-US" altLang="zh-CN" sz="2000" dirty="0">
                <a:solidFill>
                  <a:schemeClr val="tx1"/>
                </a:solidFill>
                <a:latin typeface="Microsoft YaHei" charset="-122"/>
                <a:ea typeface="Microsoft YaHei" charset="-122"/>
                <a:cs typeface="Microsoft YaHei" charset="-122"/>
              </a:rPr>
              <a:t>LINEAR16 </a:t>
            </a: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或 </a:t>
            </a:r>
            <a:r>
              <a:rPr lang="en-US" altLang="zh-CN" sz="2000" dirty="0">
                <a:solidFill>
                  <a:schemeClr val="tx1"/>
                </a:solidFill>
                <a:latin typeface="Microsoft YaHei" charset="-122"/>
                <a:ea typeface="Microsoft YaHei" charset="-122"/>
                <a:cs typeface="Microsoft YaHei" charset="-122"/>
              </a:rPr>
              <a:t>MULAW </a:t>
            </a:r>
            <a:r>
              <a:rPr lang="zh-CN" altLang="en-US" sz="2000" dirty="0">
                <a:solidFill>
                  <a:schemeClr val="tx1"/>
                </a:solidFill>
                <a:latin typeface="Microsoft YaHei" charset="-122"/>
                <a:ea typeface="Microsoft YaHei" charset="-122"/>
                <a:cs typeface="Microsoft YaHei" charset="-122"/>
              </a:rPr>
              <a:t>编码音频  </a:t>
            </a:r>
            <a:endParaRPr lang="en-US" altLang="zh-CN" sz="2000" dirty="0">
              <a:solidFill>
                <a:schemeClr val="tx1"/>
              </a:solidFill>
              <a:latin typeface="Microsoft YaHei" charset="-122"/>
              <a:ea typeface="Microsoft YaHei" charset="-122"/>
              <a:cs typeface="Microsoft YaHei" charset="-122"/>
            </a:endParaRP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的 </a:t>
            </a:r>
            <a:r>
              <a:rPr lang="en-US" altLang="zh-CN" sz="2000" dirty="0">
                <a:solidFill>
                  <a:schemeClr val="tx1"/>
                </a:solidFill>
                <a:latin typeface="Microsoft YaHei" charset="-122"/>
                <a:ea typeface="Microsoft YaHei" charset="-122"/>
                <a:cs typeface="Microsoft YaHei" charset="-122"/>
              </a:rPr>
              <a:t>WAV </a:t>
            </a:r>
            <a:r>
              <a:rPr lang="zh-CN" altLang="en-US" sz="2000" dirty="0">
                <a:solidFill>
                  <a:schemeClr val="tx1"/>
                </a:solidFill>
                <a:latin typeface="Microsoft YaHei" charset="-122"/>
                <a:ea typeface="Microsoft YaHei" charset="-122"/>
                <a:cs typeface="Microsoft YaHei" charset="-122"/>
              </a:rPr>
              <a:t>文件</a:t>
            </a:r>
          </a:p>
        </p:txBody>
      </p:sp>
    </p:spTree>
    <p:extLst>
      <p:ext uri="{BB962C8B-B14F-4D97-AF65-F5344CB8AC3E}">
        <p14:creationId xmlns:p14="http://schemas.microsoft.com/office/powerpoint/2010/main" val="22878166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measure distortion in Decibels (dB): a logarithmic scale that measures the relative loudness of an audio sample:</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33261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distortion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AC6DAC36-AD80-44D0-8905-082837530F5A}"/>
              </a:ext>
            </a:extLst>
          </p:cNvPr>
          <p:cNvPicPr>
            <a:picLocks noChangeAspect="1"/>
          </p:cNvPicPr>
          <p:nvPr/>
        </p:nvPicPr>
        <p:blipFill>
          <a:blip r:embed="rId3"/>
          <a:stretch>
            <a:fillRect/>
          </a:stretch>
        </p:blipFill>
        <p:spPr>
          <a:xfrm>
            <a:off x="3615469" y="3293113"/>
            <a:ext cx="4414839" cy="640585"/>
          </a:xfrm>
          <a:prstGeom prst="rect">
            <a:avLst/>
          </a:prstGeom>
        </p:spPr>
      </p:pic>
      <p:pic>
        <p:nvPicPr>
          <p:cNvPr id="3" name="图片 2">
            <a:extLst>
              <a:ext uri="{FF2B5EF4-FFF2-40B4-BE49-F238E27FC236}">
                <a16:creationId xmlns:a16="http://schemas.microsoft.com/office/drawing/2014/main" id="{44977EE8-D239-400D-8E55-E4A055D58EC1}"/>
              </a:ext>
            </a:extLst>
          </p:cNvPr>
          <p:cNvPicPr>
            <a:picLocks noChangeAspect="1"/>
          </p:cNvPicPr>
          <p:nvPr/>
        </p:nvPicPr>
        <p:blipFill>
          <a:blip r:embed="rId4"/>
          <a:stretch>
            <a:fillRect/>
          </a:stretch>
        </p:blipFill>
        <p:spPr>
          <a:xfrm>
            <a:off x="3463069" y="4342756"/>
            <a:ext cx="4745882" cy="919163"/>
          </a:xfrm>
          <a:prstGeom prst="rect">
            <a:avLst/>
          </a:prstGeom>
        </p:spPr>
      </p:pic>
    </p:spTree>
    <p:extLst>
      <p:ext uri="{BB962C8B-B14F-4D97-AF65-F5344CB8AC3E}">
        <p14:creationId xmlns:p14="http://schemas.microsoft.com/office/powerpoint/2010/main" val="4553737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given a natural example x and any target phrase t,</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19703" cy="1077218"/>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optimization</a:t>
            </a:r>
          </a:p>
          <a:p>
            <a:r>
              <a:rPr lang="en-US" altLang="zh-CN" sz="3200" b="1" dirty="0">
                <a:solidFill>
                  <a:prstClr val="black"/>
                </a:solidFill>
                <a:latin typeface="微软雅黑" panose="020B0503020204020204" pitchFamily="34" charset="-122"/>
                <a:ea typeface="微软雅黑" panose="020B0503020204020204" pitchFamily="34" charset="-122"/>
              </a:rPr>
              <a:t>problem</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674B830-57C0-4754-9BC4-EDBC5569A9E6}"/>
              </a:ext>
            </a:extLst>
          </p:cNvPr>
          <p:cNvPicPr>
            <a:picLocks noChangeAspect="1"/>
          </p:cNvPicPr>
          <p:nvPr/>
        </p:nvPicPr>
        <p:blipFill>
          <a:blip r:embed="rId3"/>
          <a:stretch>
            <a:fillRect/>
          </a:stretch>
        </p:blipFill>
        <p:spPr>
          <a:xfrm>
            <a:off x="1082919" y="3492470"/>
            <a:ext cx="2781300" cy="828675"/>
          </a:xfrm>
          <a:prstGeom prst="rect">
            <a:avLst/>
          </a:prstGeom>
        </p:spPr>
      </p:pic>
      <p:pic>
        <p:nvPicPr>
          <p:cNvPr id="5" name="图片 4">
            <a:extLst>
              <a:ext uri="{FF2B5EF4-FFF2-40B4-BE49-F238E27FC236}">
                <a16:creationId xmlns:a16="http://schemas.microsoft.com/office/drawing/2014/main" id="{B474221A-9F49-4B1E-85FD-E9432E31B415}"/>
              </a:ext>
            </a:extLst>
          </p:cNvPr>
          <p:cNvPicPr>
            <a:picLocks noChangeAspect="1"/>
          </p:cNvPicPr>
          <p:nvPr/>
        </p:nvPicPr>
        <p:blipFill>
          <a:blip r:embed="rId4"/>
          <a:stretch>
            <a:fillRect/>
          </a:stretch>
        </p:blipFill>
        <p:spPr>
          <a:xfrm>
            <a:off x="4673444" y="3749644"/>
            <a:ext cx="2619375" cy="314325"/>
          </a:xfrm>
          <a:prstGeom prst="rect">
            <a:avLst/>
          </a:prstGeom>
        </p:spPr>
      </p:pic>
      <p:pic>
        <p:nvPicPr>
          <p:cNvPr id="6" name="图片 5">
            <a:extLst>
              <a:ext uri="{FF2B5EF4-FFF2-40B4-BE49-F238E27FC236}">
                <a16:creationId xmlns:a16="http://schemas.microsoft.com/office/drawing/2014/main" id="{8515575B-49F9-476D-A0E2-D282367033BD}"/>
              </a:ext>
            </a:extLst>
          </p:cNvPr>
          <p:cNvPicPr>
            <a:picLocks noChangeAspect="1"/>
          </p:cNvPicPr>
          <p:nvPr/>
        </p:nvPicPr>
        <p:blipFill>
          <a:blip r:embed="rId5"/>
          <a:stretch>
            <a:fillRect/>
          </a:stretch>
        </p:blipFill>
        <p:spPr>
          <a:xfrm>
            <a:off x="3829050" y="4842054"/>
            <a:ext cx="4533900" cy="895350"/>
          </a:xfrm>
          <a:prstGeom prst="rect">
            <a:avLst/>
          </a:prstGeom>
        </p:spPr>
      </p:pic>
      <p:pic>
        <p:nvPicPr>
          <p:cNvPr id="7" name="图片 6">
            <a:extLst>
              <a:ext uri="{FF2B5EF4-FFF2-40B4-BE49-F238E27FC236}">
                <a16:creationId xmlns:a16="http://schemas.microsoft.com/office/drawing/2014/main" id="{942A5A3D-C445-4A35-978A-723364110A25}"/>
              </a:ext>
            </a:extLst>
          </p:cNvPr>
          <p:cNvPicPr>
            <a:picLocks noChangeAspect="1"/>
          </p:cNvPicPr>
          <p:nvPr/>
        </p:nvPicPr>
        <p:blipFill>
          <a:blip r:embed="rId6"/>
          <a:stretch>
            <a:fillRect/>
          </a:stretch>
        </p:blipFill>
        <p:spPr>
          <a:xfrm>
            <a:off x="8675442" y="2522394"/>
            <a:ext cx="2695575" cy="581025"/>
          </a:xfrm>
          <a:prstGeom prst="rect">
            <a:avLst/>
          </a:prstGeom>
        </p:spPr>
      </p:pic>
      <p:pic>
        <p:nvPicPr>
          <p:cNvPr id="8" name="图片 7">
            <a:extLst>
              <a:ext uri="{FF2B5EF4-FFF2-40B4-BE49-F238E27FC236}">
                <a16:creationId xmlns:a16="http://schemas.microsoft.com/office/drawing/2014/main" id="{95F7E114-4EDF-4374-B3E9-4E5A6B8C6250}"/>
              </a:ext>
            </a:extLst>
          </p:cNvPr>
          <p:cNvPicPr>
            <a:picLocks noChangeAspect="1"/>
          </p:cNvPicPr>
          <p:nvPr/>
        </p:nvPicPr>
        <p:blipFill>
          <a:blip r:embed="rId7"/>
          <a:stretch>
            <a:fillRect/>
          </a:stretch>
        </p:blipFill>
        <p:spPr>
          <a:xfrm>
            <a:off x="8466993" y="4044131"/>
            <a:ext cx="3276600" cy="838200"/>
          </a:xfrm>
          <a:prstGeom prst="rect">
            <a:avLst/>
          </a:prstGeom>
        </p:spPr>
      </p:pic>
    </p:spTree>
    <p:extLst>
      <p:ext uri="{BB962C8B-B14F-4D97-AF65-F5344CB8AC3E}">
        <p14:creationId xmlns:p14="http://schemas.microsoft.com/office/powerpoint/2010/main" val="39272281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Greedy decoding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Beam Search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decoding</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117435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beam-search decoder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4C38DD4-1C47-47C4-9113-7BFFE5D60DBC}"/>
              </a:ext>
            </a:extLst>
          </p:cNvPr>
          <p:cNvPicPr>
            <a:picLocks noChangeAspect="1"/>
          </p:cNvPicPr>
          <p:nvPr/>
        </p:nvPicPr>
        <p:blipFill rotWithShape="1">
          <a:blip r:embed="rId3"/>
          <a:srcRect t="12697"/>
          <a:stretch/>
        </p:blipFill>
        <p:spPr>
          <a:xfrm>
            <a:off x="963856" y="2363252"/>
            <a:ext cx="4641652" cy="510524"/>
          </a:xfrm>
          <a:prstGeom prst="rect">
            <a:avLst/>
          </a:prstGeom>
        </p:spPr>
      </p:pic>
      <p:pic>
        <p:nvPicPr>
          <p:cNvPr id="5" name="图片 4">
            <a:extLst>
              <a:ext uri="{FF2B5EF4-FFF2-40B4-BE49-F238E27FC236}">
                <a16:creationId xmlns:a16="http://schemas.microsoft.com/office/drawing/2014/main" id="{D625DBA6-F7C0-4FCC-9EA9-740327D88E14}"/>
              </a:ext>
            </a:extLst>
          </p:cNvPr>
          <p:cNvPicPr>
            <a:picLocks noChangeAspect="1"/>
          </p:cNvPicPr>
          <p:nvPr/>
        </p:nvPicPr>
        <p:blipFill>
          <a:blip r:embed="rId4"/>
          <a:stretch>
            <a:fillRect/>
          </a:stretch>
        </p:blipFill>
        <p:spPr>
          <a:xfrm>
            <a:off x="7170149" y="2802003"/>
            <a:ext cx="3281730" cy="626997"/>
          </a:xfrm>
          <a:prstGeom prst="rect">
            <a:avLst/>
          </a:prstGeom>
        </p:spPr>
      </p:pic>
    </p:spTree>
    <p:extLst>
      <p:ext uri="{BB962C8B-B14F-4D97-AF65-F5344CB8AC3E}">
        <p14:creationId xmlns:p14="http://schemas.microsoft.com/office/powerpoint/2010/main" val="40858315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While CTC-loss is highly useful for training the neural network, we show that a carefully designed loss function allows generating better lower-distortion adversarial examples.</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3893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loss function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27C4F07-56EC-425F-9ABF-00BEF38BB6B4}"/>
              </a:ext>
            </a:extLst>
          </p:cNvPr>
          <p:cNvPicPr>
            <a:picLocks noChangeAspect="1"/>
          </p:cNvPicPr>
          <p:nvPr/>
        </p:nvPicPr>
        <p:blipFill>
          <a:blip r:embed="rId3"/>
          <a:stretch>
            <a:fillRect/>
          </a:stretch>
        </p:blipFill>
        <p:spPr>
          <a:xfrm>
            <a:off x="6096000" y="4049223"/>
            <a:ext cx="4359520" cy="695947"/>
          </a:xfrm>
          <a:prstGeom prst="rect">
            <a:avLst/>
          </a:prstGeom>
        </p:spPr>
      </p:pic>
      <p:pic>
        <p:nvPicPr>
          <p:cNvPr id="3" name="图片 2">
            <a:extLst>
              <a:ext uri="{FF2B5EF4-FFF2-40B4-BE49-F238E27FC236}">
                <a16:creationId xmlns:a16="http://schemas.microsoft.com/office/drawing/2014/main" id="{76FA9E5F-1AA4-496E-A1BA-F193A334F74A}"/>
              </a:ext>
            </a:extLst>
          </p:cNvPr>
          <p:cNvPicPr>
            <a:picLocks noChangeAspect="1"/>
          </p:cNvPicPr>
          <p:nvPr/>
        </p:nvPicPr>
        <p:blipFill>
          <a:blip r:embed="rId4"/>
          <a:stretch>
            <a:fillRect/>
          </a:stretch>
        </p:blipFill>
        <p:spPr>
          <a:xfrm>
            <a:off x="1296547" y="4049223"/>
            <a:ext cx="4431275" cy="505671"/>
          </a:xfrm>
          <a:prstGeom prst="rect">
            <a:avLst/>
          </a:prstGeom>
        </p:spPr>
      </p:pic>
    </p:spTree>
    <p:extLst>
      <p:ext uri="{BB962C8B-B14F-4D97-AF65-F5344CB8AC3E}">
        <p14:creationId xmlns:p14="http://schemas.microsoft.com/office/powerpoint/2010/main" val="42352631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音素</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07660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音素构成</a:t>
            </a:r>
          </a:p>
        </p:txBody>
      </p:sp>
      <p:pic>
        <p:nvPicPr>
          <p:cNvPr id="1025" name="Picture 1" descr="C:\Users\lichaohao\AppData\Local\YNote\data\zjulch_zhuce@126.com\099cf72f2a324c19b4ec781381f43ac9\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298" y="2249906"/>
            <a:ext cx="5495925" cy="30194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lichaohao\AppData\Local\YNote\data\zjulch_zhuce@126.com\de7b649a261d47329a50f7c9939729ee\159289347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369" y="1964155"/>
            <a:ext cx="504825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165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音变规则</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66602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141620" y="1412983"/>
            <a:ext cx="8919411" cy="45222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194796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 </a:t>
            </a:r>
          </a:p>
        </p:txBody>
      </p:sp>
    </p:spTree>
    <p:extLst>
      <p:ext uri="{BB962C8B-B14F-4D97-AF65-F5344CB8AC3E}">
        <p14:creationId xmlns:p14="http://schemas.microsoft.com/office/powerpoint/2010/main" val="24970161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990850" y="3906502"/>
            <a:ext cx="7391400" cy="20669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增音</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218521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的发音是比较饱满的，嘴型一般比较大，当前面一个单词结尾和后面一个单词开头都是元音的时候，嘴型就比较难以变换，这时候在两个元音之间加以上一个辅音以辅助这种嘴型的转换，使得发音更加流畅，就是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too easy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tu</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wi:zi</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，类似还有</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Do it!</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idea of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ai’dierevit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copy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kopijit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，类似的还有单词内部的音变比如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的发音</a:t>
            </a:r>
          </a:p>
        </p:txBody>
      </p:sp>
    </p:spTree>
    <p:extLst>
      <p:ext uri="{BB962C8B-B14F-4D97-AF65-F5344CB8AC3E}">
        <p14:creationId xmlns:p14="http://schemas.microsoft.com/office/powerpoint/2010/main" val="38881875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105055" y="3694620"/>
            <a:ext cx="6472237" cy="2187067"/>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失爆</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181588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失爆就是失去爆破音的爆破部分，也就是爆破音不爆破，发生在前面一个单词的结尾是爆破音，后面一个单词的开头是辅音的情况下。</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是爆破音，</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是辅音，所以</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的爆破部分省略掉。特别注意失爆只是失去爆破音的爆破部分，不是省略整个爆破音，比如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不能读成</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 night.</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3190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https://cloud.google.com/speech-to-text/docs/best-practices</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627317" y="2252740"/>
            <a:ext cx="10985500" cy="2565400"/>
            <a:chOff x="615125" y="2581924"/>
            <a:chExt cx="10985500" cy="2565400"/>
          </a:xfrm>
        </p:grpSpPr>
        <p:pic>
          <p:nvPicPr>
            <p:cNvPr id="3" name="图片 2"/>
            <p:cNvPicPr>
              <a:picLocks noChangeAspect="1"/>
            </p:cNvPicPr>
            <p:nvPr/>
          </p:nvPicPr>
          <p:blipFill>
            <a:blip r:embed="rId3"/>
            <a:stretch>
              <a:fillRect/>
            </a:stretch>
          </p:blipFill>
          <p:spPr>
            <a:xfrm>
              <a:off x="615125" y="2581924"/>
              <a:ext cx="10985500" cy="2565400"/>
            </a:xfrm>
            <a:prstGeom prst="rect">
              <a:avLst/>
            </a:prstGeom>
          </p:spPr>
        </p:pic>
        <p:sp>
          <p:nvSpPr>
            <p:cNvPr id="8" name="矩形 7"/>
            <p:cNvSpPr/>
            <p:nvPr/>
          </p:nvSpPr>
          <p:spPr>
            <a:xfrm>
              <a:off x="615125" y="3218213"/>
              <a:ext cx="3754994" cy="142503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02332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前一个单词的结尾是辅音，后一个单词的开头是元音，就会发生连读。</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4976060" y="1174256"/>
            <a:ext cx="6667500" cy="4972050"/>
          </a:xfrm>
          <a:prstGeom prst="rect">
            <a:avLst/>
          </a:prstGeom>
        </p:spPr>
      </p:pic>
    </p:spTree>
    <p:extLst>
      <p:ext uri="{BB962C8B-B14F-4D97-AF65-F5344CB8AC3E}">
        <p14:creationId xmlns:p14="http://schemas.microsoft.com/office/powerpoint/2010/main" val="26332774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同化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Assimilation occurs when a phoneme (sound) in one word causes a change in a sound in a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neighbouring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word.</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4924675" y="2034089"/>
            <a:ext cx="6505575" cy="3800475"/>
          </a:xfrm>
          <a:prstGeom prst="rect">
            <a:avLst/>
          </a:prstGeom>
        </p:spPr>
      </p:pic>
    </p:spTree>
    <p:extLst>
      <p:ext uri="{BB962C8B-B14F-4D97-AF65-F5344CB8AC3E}">
        <p14:creationId xmlns:p14="http://schemas.microsoft.com/office/powerpoint/2010/main" val="37088657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弱读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Reduction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851485" y="1944796"/>
            <a:ext cx="7026441" cy="3742727"/>
          </a:xfrm>
          <a:prstGeom prst="rect">
            <a:avLst/>
          </a:prstGeom>
        </p:spPr>
      </p:pic>
    </p:spTree>
    <p:extLst>
      <p:ext uri="{BB962C8B-B14F-4D97-AF65-F5344CB8AC3E}">
        <p14:creationId xmlns:p14="http://schemas.microsoft.com/office/powerpoint/2010/main" val="29400566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异化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Dissimilation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4891" y="2147461"/>
            <a:ext cx="7226991" cy="3711918"/>
          </a:xfrm>
          <a:prstGeom prst="rect">
            <a:avLst/>
          </a:prstGeom>
        </p:spPr>
      </p:pic>
    </p:spTree>
    <p:extLst>
      <p:ext uri="{BB962C8B-B14F-4D97-AF65-F5344CB8AC3E}">
        <p14:creationId xmlns:p14="http://schemas.microsoft.com/office/powerpoint/2010/main" val="7582965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浊化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Sound Voicing</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rotWithShape="1">
          <a:blip r:embed="rId3"/>
          <a:srcRect t="4972"/>
          <a:stretch/>
        </p:blipFill>
        <p:spPr>
          <a:xfrm>
            <a:off x="852298" y="2354923"/>
            <a:ext cx="10991850" cy="3511960"/>
          </a:xfrm>
          <a:prstGeom prst="rect">
            <a:avLst/>
          </a:prstGeom>
        </p:spPr>
      </p:pic>
    </p:spTree>
    <p:extLst>
      <p:ext uri="{BB962C8B-B14F-4D97-AF65-F5344CB8AC3E}">
        <p14:creationId xmlns:p14="http://schemas.microsoft.com/office/powerpoint/2010/main" val="16910860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缩读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Contraction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045242" y="1311442"/>
            <a:ext cx="6096000" cy="5029200"/>
          </a:xfrm>
          <a:prstGeom prst="rect">
            <a:avLst/>
          </a:prstGeom>
        </p:spPr>
      </p:pic>
    </p:spTree>
    <p:extLst>
      <p:ext uri="{BB962C8B-B14F-4D97-AF65-F5344CB8AC3E}">
        <p14:creationId xmlns:p14="http://schemas.microsoft.com/office/powerpoint/2010/main" val="1590482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613" y="1705371"/>
            <a:ext cx="8641744" cy="4351516"/>
          </a:xfrm>
          <a:prstGeom prst="rect">
            <a:avLst/>
          </a:prstGeom>
        </p:spPr>
      </p:pic>
    </p:spTree>
    <p:extLst>
      <p:ext uri="{BB962C8B-B14F-4D97-AF65-F5344CB8AC3E}">
        <p14:creationId xmlns:p14="http://schemas.microsoft.com/office/powerpoint/2010/main" val="39043560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72200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take a picture</a:t>
            </a:r>
          </a:p>
          <a:p>
            <a:pPr marL="342900" indent="-342900">
              <a:lnSpc>
                <a:spcPct val="200000"/>
              </a:lnSpc>
              <a:buFont typeface="+mj-ea"/>
              <a:buAutoNum type="circleNumDbPlain"/>
            </a:pPr>
            <a:r>
              <a:rPr lang="en-US" altLang="zh-CN" sz="1600" dirty="0"/>
              <a:t>navigate to my home</a:t>
            </a:r>
          </a:p>
          <a:p>
            <a:pPr marL="342900" indent="-342900">
              <a:lnSpc>
                <a:spcPct val="200000"/>
              </a:lnSpc>
              <a:buFont typeface="+mj-ea"/>
              <a:buAutoNum type="circleNumDbPlain"/>
            </a:pPr>
            <a:r>
              <a:rPr lang="en-US" altLang="zh-CN" sz="1600" dirty="0"/>
              <a:t>turn off the light</a:t>
            </a:r>
          </a:p>
          <a:p>
            <a:pPr marL="342900" indent="-342900">
              <a:lnSpc>
                <a:spcPct val="200000"/>
              </a:lnSpc>
              <a:buFont typeface="+mj-ea"/>
              <a:buAutoNum type="circleNumDbPlain"/>
            </a:pPr>
            <a:r>
              <a:rPr lang="en-US" altLang="zh-CN" sz="1600" dirty="0"/>
              <a:t>turn on wireless hot spot</a:t>
            </a:r>
          </a:p>
          <a:p>
            <a:pPr marL="342900" indent="-342900">
              <a:lnSpc>
                <a:spcPct val="200000"/>
              </a:lnSpc>
              <a:buFont typeface="+mj-ea"/>
              <a:buAutoNum type="circleNumDbPlain"/>
            </a:pPr>
            <a:r>
              <a:rPr lang="en-US" altLang="zh-CN" sz="1600" b="1" dirty="0"/>
              <a:t>we start phone now</a:t>
            </a:r>
          </a:p>
          <a:p>
            <a:pPr marL="342900" indent="-342900">
              <a:lnSpc>
                <a:spcPct val="200000"/>
              </a:lnSpc>
              <a:buFont typeface="+mj-ea"/>
              <a:buAutoNum type="circleNumDbPlain"/>
            </a:pPr>
            <a:r>
              <a:rPr lang="en-US" altLang="zh-CN" sz="1600" dirty="0"/>
              <a:t>read mail </a:t>
            </a:r>
          </a:p>
          <a:p>
            <a:pPr marL="342900" indent="-342900">
              <a:lnSpc>
                <a:spcPct val="200000"/>
              </a:lnSpc>
              <a:buFont typeface="+mj-ea"/>
              <a:buAutoNum type="circleNumDbPlain"/>
            </a:pPr>
            <a:r>
              <a:rPr lang="en-US" altLang="zh-CN" sz="1600" dirty="0"/>
              <a:t>open the website</a:t>
            </a:r>
          </a:p>
          <a:p>
            <a:pPr marL="342900" indent="-342900">
              <a:lnSpc>
                <a:spcPct val="200000"/>
              </a:lnSpc>
              <a:buFont typeface="+mj-ea"/>
              <a:buAutoNum type="circleNumDbPlain"/>
            </a:pPr>
            <a:r>
              <a:rPr lang="en-US" altLang="zh-CN" sz="1600" dirty="0"/>
              <a:t>make it warmer</a:t>
            </a:r>
          </a:p>
          <a:p>
            <a:pPr marL="342900" indent="-342900">
              <a:lnSpc>
                <a:spcPct val="200000"/>
              </a:lnSpc>
              <a:buFont typeface="+mj-ea"/>
              <a:buAutoNum type="circleNumDbPlain"/>
            </a:pPr>
            <a:r>
              <a:rPr lang="en-US" altLang="zh-CN" sz="1600" dirty="0"/>
              <a:t>turn off the computer </a:t>
            </a:r>
          </a:p>
          <a:p>
            <a:pPr marL="342900" indent="-342900">
              <a:lnSpc>
                <a:spcPct val="200000"/>
              </a:lnSpc>
              <a:buFont typeface="+mj-ea"/>
              <a:buAutoNum type="circleNumDbPlain"/>
            </a:pPr>
            <a:r>
              <a:rPr lang="en-US" altLang="zh-CN" sz="1600" dirty="0"/>
              <a:t>call my wife </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卡掉了特定的辅音（甚至元音）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read email: </a:t>
            </a:r>
            <a:r>
              <a:rPr lang="en-US" altLang="zh-CN" sz="1600" dirty="0"/>
              <a:t> real male/ red mail/ read me(</a:t>
            </a:r>
            <a:r>
              <a:rPr lang="zh-CN" altLang="en-US" sz="1600" dirty="0"/>
              <a:t>慢</a:t>
            </a:r>
            <a:r>
              <a:rPr lang="en-US" altLang="zh-CN" sz="1600" dirty="0"/>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未完全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卡掉了特定的辅音（辅音变成另外一个辅音）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call my wife</a:t>
            </a:r>
            <a:r>
              <a:rPr lang="en-US" altLang="zh-CN" sz="1600" dirty="0"/>
              <a:t>: all my life</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慢速导致</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辅音复用</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t>we start phone now</a:t>
            </a:r>
            <a:r>
              <a:rPr lang="zh-CN" altLang="en-US" sz="1600" b="1" dirty="0"/>
              <a:t>：</a:t>
            </a:r>
            <a:r>
              <a:rPr lang="en-US" altLang="zh-CN" sz="1600" dirty="0"/>
              <a:t>race start on now</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Rtp</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等辅音组成越多，变化越多</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we start phone now</a:t>
            </a:r>
            <a:r>
              <a:rPr lang="zh-CN" altLang="en-US" sz="1600" b="1" dirty="0"/>
              <a:t>：</a:t>
            </a:r>
            <a:r>
              <a:rPr lang="en-US" altLang="zh-CN" sz="1600" dirty="0"/>
              <a:t>race art phone now/ restart phone now/race start on now</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输出结果</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非常规</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radophone</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（不存在的词</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astarte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masterton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（很偏）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暂时无法解释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take a picture - take a texture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如何出来）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029202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leave me alone</a:t>
            </a:r>
          </a:p>
          <a:p>
            <a:pPr marL="342900" indent="-342900">
              <a:lnSpc>
                <a:spcPct val="200000"/>
              </a:lnSpc>
              <a:buFont typeface="+mj-ea"/>
              <a:buAutoNum type="circleNumDbPlain"/>
            </a:pPr>
            <a:r>
              <a:rPr lang="en-US" altLang="zh-CN" sz="1600" dirty="0"/>
              <a:t>keep it quiet</a:t>
            </a:r>
          </a:p>
          <a:p>
            <a:pPr marL="342900" indent="-342900">
              <a:lnSpc>
                <a:spcPct val="200000"/>
              </a:lnSpc>
              <a:buFont typeface="+mj-ea"/>
              <a:buAutoNum type="circleNumDbPlain"/>
            </a:pPr>
            <a:r>
              <a:rPr lang="en-US" altLang="zh-CN" sz="1600" dirty="0"/>
              <a:t>just do it</a:t>
            </a:r>
          </a:p>
          <a:p>
            <a:pPr marL="342900" indent="-342900">
              <a:lnSpc>
                <a:spcPct val="200000"/>
              </a:lnSpc>
              <a:buFont typeface="+mj-ea"/>
              <a:buAutoNum type="circleNumDbPlain"/>
            </a:pPr>
            <a:r>
              <a:rPr lang="en-US" altLang="zh-CN" sz="1600" dirty="0"/>
              <a:t>Say it out loud</a:t>
            </a:r>
          </a:p>
          <a:p>
            <a:pPr marL="342900" indent="-342900">
              <a:lnSpc>
                <a:spcPct val="200000"/>
              </a:lnSpc>
              <a:buFont typeface="+mj-ea"/>
              <a:buAutoNum type="circleNumDbPlain"/>
            </a:pPr>
            <a:r>
              <a:rPr lang="en-US" altLang="zh-CN" sz="1600" dirty="0"/>
              <a:t>turn off the TV</a:t>
            </a:r>
          </a:p>
          <a:p>
            <a:pPr marL="342900" indent="-342900">
              <a:lnSpc>
                <a:spcPct val="200000"/>
              </a:lnSpc>
              <a:buFont typeface="+mj-ea"/>
              <a:buAutoNum type="circleNumDbPlain"/>
            </a:pPr>
            <a:r>
              <a:rPr lang="en-US" altLang="zh-CN" sz="1600" dirty="0"/>
              <a:t>far away</a:t>
            </a:r>
          </a:p>
          <a:p>
            <a:pPr marL="342900" indent="-342900">
              <a:lnSpc>
                <a:spcPct val="200000"/>
              </a:lnSpc>
              <a:buFont typeface="+mj-ea"/>
              <a:buAutoNum type="circleNumDbPlain"/>
            </a:pPr>
            <a:r>
              <a:rPr lang="en-US" altLang="zh-CN" sz="1600" dirty="0"/>
              <a:t>tell us the number</a:t>
            </a:r>
          </a:p>
          <a:p>
            <a:pPr marL="342900" indent="-342900">
              <a:lnSpc>
                <a:spcPct val="200000"/>
              </a:lnSpc>
              <a:buFont typeface="+mj-ea"/>
              <a:buAutoNum type="circleNumDbPlain"/>
            </a:pPr>
            <a:r>
              <a:rPr lang="en-US" altLang="zh-CN" sz="1600" dirty="0"/>
              <a:t>pop music</a:t>
            </a:r>
          </a:p>
          <a:p>
            <a:pPr marL="342900" indent="-342900">
              <a:lnSpc>
                <a:spcPct val="200000"/>
              </a:lnSpc>
              <a:buFont typeface="+mj-ea"/>
              <a:buAutoNum type="circleNumDbPlain"/>
            </a:pPr>
            <a:r>
              <a:rPr lang="en-US" altLang="zh-CN" sz="1600" dirty="0"/>
              <a:t>good night</a:t>
            </a:r>
          </a:p>
          <a:p>
            <a:pPr marL="342900" indent="-342900">
              <a:lnSpc>
                <a:spcPct val="200000"/>
              </a:lnSpc>
              <a:buFont typeface="+mj-ea"/>
              <a:buAutoNum type="circleNumDbPlain"/>
            </a:pPr>
            <a:r>
              <a:rPr lang="en-US" altLang="zh-CN" sz="1600" dirty="0"/>
              <a:t>copy it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2</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27809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可卡掉</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一句话中任何单词</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just do it: </a:t>
            </a:r>
            <a:r>
              <a:rPr lang="en-US" altLang="zh-CN" sz="1600" dirty="0"/>
              <a:t> </a:t>
            </a:r>
            <a:r>
              <a:rPr lang="en-US" altLang="zh-CN" sz="1600" dirty="0">
                <a:latin typeface="微软雅黑" panose="020B0503020204020204" pitchFamily="34" charset="-122"/>
                <a:ea typeface="微软雅黑" panose="020B0503020204020204" pitchFamily="34" charset="-122"/>
              </a:rPr>
              <a:t>do it (</a:t>
            </a:r>
            <a:r>
              <a:rPr lang="en-US" altLang="zh-CN" sz="1600" dirty="0" err="1">
                <a:latin typeface="微软雅黑" panose="020B0503020204020204" pitchFamily="34" charset="-122"/>
                <a:ea typeface="微软雅黑" panose="020B0503020204020204" pitchFamily="34" charset="-122"/>
              </a:rPr>
              <a:t>wsola</a:t>
            </a:r>
            <a:r>
              <a:rPr lang="en-US" altLang="zh-CN" sz="1600" dirty="0">
                <a:latin typeface="微软雅黑" panose="020B0503020204020204" pitchFamily="34" charset="-122"/>
                <a:ea typeface="微软雅黑" panose="020B0503020204020204" pitchFamily="34" charset="-122"/>
              </a:rPr>
              <a:t> 1.0)/ just (</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1.17)/ just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1.15)</a:t>
            </a:r>
            <a:endParaRPr lang="zh-CN" altLang="en-US"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单词越短，受影响程度越</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高</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速度比较小的区间容易产生词内变化</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的增音，往往跟在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后面：</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just with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ola0.93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 'IH1', 'DH']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效果非常差，但是听感还好（有差异但不影响理解）</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科大讯飞和百度效果远好于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，但是</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origin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会错（调速之后不会错）</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070846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https://developer.nuance.com/downloads/guidelines/Nuance%20Audio%20Input%20Specification_v11_ND.pdf</a:t>
            </a:r>
            <a:endParaRPr lang="en-US" altLang="zh-CN" sz="1200" dirty="0">
              <a:latin typeface="Microsoft YaHei" charset="-122"/>
              <a:ea typeface="Microsoft YaHei" charset="-122"/>
              <a:cs typeface="Microsoft YaHei" charset="-122"/>
            </a:endParaRPr>
          </a:p>
        </p:txBody>
      </p:sp>
      <p:grpSp>
        <p:nvGrpSpPr>
          <p:cNvPr id="3" name="组合 2"/>
          <p:cNvGrpSpPr/>
          <p:nvPr/>
        </p:nvGrpSpPr>
        <p:grpSpPr>
          <a:xfrm>
            <a:off x="430011" y="2100136"/>
            <a:ext cx="11313225" cy="3196001"/>
            <a:chOff x="618561" y="2368360"/>
            <a:chExt cx="11313225" cy="3196001"/>
          </a:xfrm>
        </p:grpSpPr>
        <p:pic>
          <p:nvPicPr>
            <p:cNvPr id="2" name="图片 1"/>
            <p:cNvPicPr>
              <a:picLocks noChangeAspect="1"/>
            </p:cNvPicPr>
            <p:nvPr/>
          </p:nvPicPr>
          <p:blipFill rotWithShape="1">
            <a:blip r:embed="rId3"/>
            <a:srcRect b="31000"/>
            <a:stretch/>
          </p:blipFill>
          <p:spPr>
            <a:xfrm>
              <a:off x="618561" y="2368360"/>
              <a:ext cx="5638800" cy="2948087"/>
            </a:xfrm>
            <a:prstGeom prst="rect">
              <a:avLst/>
            </a:prstGeom>
          </p:spPr>
        </p:pic>
        <p:pic>
          <p:nvPicPr>
            <p:cNvPr id="7" name="图片 6"/>
            <p:cNvPicPr>
              <a:picLocks noChangeAspect="1"/>
            </p:cNvPicPr>
            <p:nvPr/>
          </p:nvPicPr>
          <p:blipFill>
            <a:blip r:embed="rId4"/>
            <a:stretch>
              <a:fillRect/>
            </a:stretch>
          </p:blipFill>
          <p:spPr>
            <a:xfrm>
              <a:off x="6351319" y="3582090"/>
              <a:ext cx="5440878" cy="1982271"/>
            </a:xfrm>
            <a:prstGeom prst="rect">
              <a:avLst/>
            </a:prstGeom>
          </p:spPr>
        </p:pic>
        <p:pic>
          <p:nvPicPr>
            <p:cNvPr id="8" name="图片 7"/>
            <p:cNvPicPr>
              <a:picLocks noChangeAspect="1"/>
            </p:cNvPicPr>
            <p:nvPr/>
          </p:nvPicPr>
          <p:blipFill rotWithShape="1">
            <a:blip r:embed="rId3"/>
            <a:srcRect t="70973"/>
            <a:stretch/>
          </p:blipFill>
          <p:spPr>
            <a:xfrm>
              <a:off x="6292986" y="2399580"/>
              <a:ext cx="5638800" cy="1240190"/>
            </a:xfrm>
            <a:prstGeom prst="rect">
              <a:avLst/>
            </a:prstGeom>
          </p:spPr>
        </p:pic>
        <p:sp>
          <p:nvSpPr>
            <p:cNvPr id="10" name="矩形 9"/>
            <p:cNvSpPr/>
            <p:nvPr/>
          </p:nvSpPr>
          <p:spPr>
            <a:xfrm>
              <a:off x="6351319" y="3302362"/>
              <a:ext cx="5440877"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矩形 8">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09846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3</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Here – there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Chewing – showing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Topped all of them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togeather</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52298" y="3850974"/>
            <a:ext cx="5283807" cy="2585323"/>
          </a:xfrm>
          <a:prstGeom prst="rect">
            <a:avLst/>
          </a:prstGeom>
        </p:spPr>
        <p:txBody>
          <a:bodyPr wrap="square">
            <a:spAutoFit/>
          </a:bodyPr>
          <a:lstStyle/>
          <a:p>
            <a:r>
              <a:rPr lang="en-US" altLang="zh-CN" dirty="0"/>
              <a:t>“</a:t>
            </a:r>
            <a:r>
              <a:rPr lang="en-US" altLang="zh-CN" b="1" dirty="0">
                <a:solidFill>
                  <a:srgbClr val="C00000"/>
                </a:solidFill>
              </a:rPr>
              <a:t>here</a:t>
            </a:r>
            <a:r>
              <a:rPr lang="en-US" altLang="zh-CN" dirty="0"/>
              <a:t> when little things that she simply could not stand sound of someone typing their nails on the table a person </a:t>
            </a:r>
            <a:r>
              <a:rPr lang="en-US" altLang="zh-CN" b="1" dirty="0">
                <a:solidFill>
                  <a:srgbClr val="C00000"/>
                </a:solidFill>
              </a:rPr>
              <a:t>chewing</a:t>
            </a:r>
            <a:r>
              <a:rPr lang="en-US" altLang="zh-CN" dirty="0"/>
              <a:t> with their mouth open another human imposing themselves into her space she couldn’t stand any of these things but none of them compared to the number one thing she couldn’t stand which </a:t>
            </a:r>
            <a:r>
              <a:rPr lang="en-US" altLang="zh-CN" b="1" dirty="0">
                <a:solidFill>
                  <a:srgbClr val="C00000"/>
                </a:solidFill>
              </a:rPr>
              <a:t>topped all of them </a:t>
            </a:r>
            <a:r>
              <a:rPr lang="en-US" altLang="zh-CN" dirty="0"/>
              <a:t>combined"</a:t>
            </a:r>
          </a:p>
          <a:p>
            <a:br>
              <a:rPr lang="en-US" altLang="zh-CN" dirty="0"/>
            </a:br>
            <a:endParaRPr lang="en-US" altLang="zh-CN" dirty="0">
              <a:effectLst/>
            </a:endParaRPr>
          </a:p>
        </p:txBody>
      </p:sp>
      <p:sp>
        <p:nvSpPr>
          <p:cNvPr id="3" name="矩形 2"/>
          <p:cNvSpPr/>
          <p:nvPr/>
        </p:nvSpPr>
        <p:spPr>
          <a:xfrm>
            <a:off x="6813884" y="3947501"/>
            <a:ext cx="4640179" cy="2308324"/>
          </a:xfrm>
          <a:prstGeom prst="rect">
            <a:avLst/>
          </a:prstGeom>
        </p:spPr>
        <p:txBody>
          <a:bodyPr wrap="square">
            <a:spAutoFit/>
          </a:bodyPr>
          <a:lstStyle/>
          <a:p>
            <a:r>
              <a:rPr lang="en-US" altLang="zh-CN" b="1" dirty="0">
                <a:solidFill>
                  <a:srgbClr val="C00000"/>
                </a:solidFill>
              </a:rPr>
              <a:t>there</a:t>
            </a:r>
            <a:r>
              <a:rPr lang="en-US" altLang="zh-CN" dirty="0"/>
              <a:t> were little things that she simply could not stand the sound of someone tapping their nails on the table a person </a:t>
            </a:r>
            <a:r>
              <a:rPr lang="en-US" altLang="zh-CN" b="1" dirty="0">
                <a:solidFill>
                  <a:srgbClr val="C00000"/>
                </a:solidFill>
              </a:rPr>
              <a:t>showing</a:t>
            </a:r>
            <a:r>
              <a:rPr lang="en-US" altLang="zh-CN" dirty="0"/>
              <a:t> with their mouth open another human imposing themselves into her space she couldn't stand any of these things but none of them compared to the number one thing she couldn't stand which </a:t>
            </a:r>
            <a:r>
              <a:rPr lang="en-US" altLang="zh-CN" b="1" dirty="0" err="1">
                <a:solidFill>
                  <a:srgbClr val="C00000"/>
                </a:solidFill>
              </a:rPr>
              <a:t>togeather</a:t>
            </a:r>
            <a:r>
              <a:rPr lang="en-US" altLang="zh-CN" dirty="0"/>
              <a:t> combined</a:t>
            </a:r>
            <a:endParaRPr lang="en-US" altLang="zh-CN" dirty="0">
              <a:effectLst/>
            </a:endParaRPr>
          </a:p>
        </p:txBody>
      </p:sp>
    </p:spTree>
    <p:extLst>
      <p:ext uri="{BB962C8B-B14F-4D97-AF65-F5344CB8AC3E}">
        <p14:creationId xmlns:p14="http://schemas.microsoft.com/office/powerpoint/2010/main" val="19743591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6833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More Result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Memo</a:t>
            </a:r>
          </a:p>
        </p:txBody>
      </p:sp>
      <p:pic>
        <p:nvPicPr>
          <p:cNvPr id="2" name="图片 1"/>
          <p:cNvPicPr>
            <a:picLocks noChangeAspect="1"/>
          </p:cNvPicPr>
          <p:nvPr/>
        </p:nvPicPr>
        <p:blipFill>
          <a:blip r:embed="rId3"/>
          <a:stretch>
            <a:fillRect/>
          </a:stretch>
        </p:blipFill>
        <p:spPr>
          <a:xfrm>
            <a:off x="2718133" y="2790323"/>
            <a:ext cx="6942447" cy="2720140"/>
          </a:xfrm>
          <a:prstGeom prst="rect">
            <a:avLst/>
          </a:prstGeom>
        </p:spPr>
      </p:pic>
    </p:spTree>
    <p:extLst>
      <p:ext uri="{BB962C8B-B14F-4D97-AF65-F5344CB8AC3E}">
        <p14:creationId xmlns:p14="http://schemas.microsoft.com/office/powerpoint/2010/main" val="39770687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优化音素</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picture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nature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enter</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lecture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Picture: [['P', 'IH1', 'K',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Nature: [['N', 'EY1',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Enter: [['EH1', 'N', 'T', 'ER0'], ['EH1', 'N',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lecture:[['L', 'EH1', 'K', 'CH', 'ER0']]</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疑问：</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怎么来？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472717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88106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err="1">
                <a:latin typeface="微软雅黑" panose="020B0503020204020204" pitchFamily="34" charset="-122"/>
                <a:ea typeface="微软雅黑" panose="020B0503020204020204" pitchFamily="34" charset="-122"/>
                <a:cs typeface="Arial Unicode MS" panose="020B0604020202020204" pitchFamily="34" charset="-122"/>
              </a:rPr>
              <a:t>BayesianOptimization</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 </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Picture(100ms 8 slots)</a:t>
            </a: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nature, enter, lecture, picture</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 (50ms 16 slots): to, the, it (3 5)picture</a:t>
            </a:r>
          </a:p>
          <a:p>
            <a:pPr marL="742950" lvl="1" indent="-285750">
              <a:lnSpc>
                <a:spcPct val="200000"/>
              </a:lnSpc>
              <a:buFont typeface="Wingdings" panose="05000000000000000000" pitchFamily="2" charset="2"/>
              <a:buChar char="Ø"/>
            </a:pPr>
            <a:endPar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lvl="1"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Other Optimizations</a:t>
            </a:r>
          </a:p>
        </p:txBody>
      </p:sp>
    </p:spTree>
    <p:extLst>
      <p:ext uri="{BB962C8B-B14F-4D97-AF65-F5344CB8AC3E}">
        <p14:creationId xmlns:p14="http://schemas.microsoft.com/office/powerpoint/2010/main" val="37036022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a:solidFill>
                  <a:schemeClr val="bg2">
                    <a:lumMod val="10000"/>
                  </a:schemeClr>
                </a:solidFill>
                <a:latin typeface="微软雅黑" panose="020B0503020204020204" pitchFamily="34" charset="-122"/>
                <a:ea typeface="微软雅黑" panose="020B0503020204020204" pitchFamily="34" charset="-122"/>
              </a:rPr>
              <a:t>To do list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03492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黑盒优化模型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87303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算法：</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GA</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流程：</a:t>
            </a:r>
            <a:r>
              <a:rPr lang="zh-CN" altLang="en-US" sz="1600" dirty="0">
                <a:latin typeface="微软雅黑" panose="020B0503020204020204" pitchFamily="34" charset="-122"/>
                <a:ea typeface="微软雅黑" panose="020B0503020204020204" pitchFamily="34" charset="-122"/>
              </a:rPr>
              <a:t>随机生成父代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适应度计算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最佳父代遗传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基于适应度交叉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突变</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Levenshtein.ratio</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223" y="3123255"/>
            <a:ext cx="5249008" cy="2753109"/>
          </a:xfrm>
          <a:prstGeom prst="rect">
            <a:avLst/>
          </a:prstGeom>
        </p:spPr>
      </p:pic>
    </p:spTree>
    <p:extLst>
      <p:ext uri="{BB962C8B-B14F-4D97-AF65-F5344CB8AC3E}">
        <p14:creationId xmlns:p14="http://schemas.microsoft.com/office/powerpoint/2010/main" val="23732354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4633"/>
          <a:stretch/>
        </p:blipFill>
        <p:spPr>
          <a:xfrm>
            <a:off x="6611220" y="2316229"/>
            <a:ext cx="1905266" cy="4415268"/>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415511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R1</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text_60_40</a:t>
            </a:r>
            <a:r>
              <a:rPr lang="zh-CN" altLang="en-US" sz="3200" b="1" dirty="0">
                <a:solidFill>
                  <a:prstClr val="black"/>
                </a:solidFill>
                <a:latin typeface="微软雅黑" panose="020B0503020204020204" pitchFamily="34" charset="-122"/>
                <a:ea typeface="微软雅黑" panose="020B0503020204020204" pitchFamily="34" charset="-122"/>
              </a:rPr>
              <a:t>两次</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）大概率收敛于</a:t>
            </a:r>
            <a:r>
              <a:rPr lang="en-US" altLang="zh-CN" sz="1600" dirty="0">
                <a:latin typeface="微软雅黑" panose="020B0503020204020204" pitchFamily="34" charset="-122"/>
                <a:ea typeface="微软雅黑" panose="020B0503020204020204" pitchFamily="34" charset="-122"/>
              </a:rPr>
              <a:t>texture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）识别率提升；</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）生成结果有限</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1837915" y="2493951"/>
            <a:ext cx="1174962" cy="344795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52297"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第一组</a:t>
            </a: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4332" y="2493951"/>
            <a:ext cx="1163149" cy="5143865"/>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5742163"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第二组</a:t>
            </a:r>
            <a:endParaRPr lang="en-US" altLang="zh-CN" sz="16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2322" y="2099661"/>
            <a:ext cx="1837290" cy="6858000"/>
          </a:xfrm>
          <a:prstGeom prst="rect">
            <a:avLst/>
          </a:prstGeom>
        </p:spPr>
      </p:pic>
    </p:spTree>
    <p:extLst>
      <p:ext uri="{BB962C8B-B14F-4D97-AF65-F5344CB8AC3E}">
        <p14:creationId xmlns:p14="http://schemas.microsoft.com/office/powerpoint/2010/main" val="1016640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3531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R2</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Apple_50_50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）收敛不了</a:t>
            </a:r>
            <a:r>
              <a:rPr lang="en-US" altLang="zh-CN" sz="1600" dirty="0">
                <a:latin typeface="微软雅黑" panose="020B0503020204020204" pitchFamily="34" charset="-122"/>
                <a:ea typeface="微软雅黑" panose="020B0503020204020204" pitchFamily="34" charset="-122"/>
              </a:rPr>
              <a:t>apple</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L[</a:t>
            </a:r>
            <a:r>
              <a:rPr lang="en-US" altLang="zh-CN" sz="1600" dirty="0" err="1">
                <a:latin typeface="微软雅黑" panose="020B0503020204020204" pitchFamily="34" charset="-122"/>
                <a:ea typeface="微软雅黑" panose="020B0503020204020204" pitchFamily="34" charset="-122"/>
              </a:rPr>
              <a:t>apple,picture</a:t>
            </a:r>
            <a:r>
              <a:rPr lang="en-US" altLang="zh-CN" sz="1600" dirty="0">
                <a:latin typeface="微软雅黑" panose="020B0503020204020204" pitchFamily="34" charset="-122"/>
                <a:ea typeface="微软雅黑" panose="020B0503020204020204" pitchFamily="34" charset="-122"/>
              </a:rPr>
              <a:t>]=0.33</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L[</a:t>
            </a:r>
            <a:r>
              <a:rPr lang="en-US" altLang="zh-CN" sz="1600" dirty="0" err="1">
                <a:latin typeface="微软雅黑" panose="020B0503020204020204" pitchFamily="34" charset="-122"/>
                <a:ea typeface="微软雅黑" panose="020B0503020204020204" pitchFamily="34" charset="-122"/>
              </a:rPr>
              <a:t>it,picture</a:t>
            </a:r>
            <a:r>
              <a:rPr lang="en-US" altLang="zh-CN" sz="1600" dirty="0">
                <a:latin typeface="微软雅黑" panose="020B0503020204020204" pitchFamily="34" charset="-122"/>
                <a:ea typeface="微软雅黑" panose="020B0503020204020204" pitchFamily="34" charset="-122"/>
              </a:rPr>
              <a:t>] = 0</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194" y="2234834"/>
            <a:ext cx="1390844" cy="404869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2355" y="2102486"/>
            <a:ext cx="830580" cy="4304512"/>
          </a:xfrm>
          <a:prstGeom prst="rect">
            <a:avLst/>
          </a:prstGeom>
        </p:spPr>
      </p:pic>
    </p:spTree>
    <p:extLst>
      <p:ext uri="{BB962C8B-B14F-4D97-AF65-F5344CB8AC3E}">
        <p14:creationId xmlns:p14="http://schemas.microsoft.com/office/powerpoint/2010/main" val="1264612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a:t>
            </a:r>
            <a:r>
              <a:rPr lang="en-US" altLang="zh-CN" sz="1200">
                <a:hlinkClick r:id="rId2" invalidUrl="https://developer.nuance.com/downloads/guidelines/Nuance Audio Input Specification_v11_ND.pdf"/>
              </a:rPr>
              <a:t>/downloads/guidelines/Nuance%20Audio%20Input%20Specification_v11_ND.pdf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2883807" y="1852628"/>
            <a:ext cx="6144161" cy="3858607"/>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7357815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58764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R3</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text_50_100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60_40</a:t>
            </a:r>
            <a:r>
              <a:rPr lang="zh-CN" altLang="en-US" sz="1600" dirty="0">
                <a:latin typeface="微软雅黑" panose="020B0503020204020204" pitchFamily="34" charset="-122"/>
                <a:ea typeface="微软雅黑" panose="020B0503020204020204" pitchFamily="34" charset="-122"/>
              </a:rPr>
              <a:t>差不多</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940969" y="1705371"/>
            <a:ext cx="1371600" cy="443865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7972" y="1228881"/>
            <a:ext cx="1590897" cy="5201376"/>
          </a:xfrm>
          <a:prstGeom prst="rect">
            <a:avLst/>
          </a:prstGeom>
        </p:spPr>
      </p:pic>
    </p:spTree>
    <p:extLst>
      <p:ext uri="{BB962C8B-B14F-4D97-AF65-F5344CB8AC3E}">
        <p14:creationId xmlns:p14="http://schemas.microsoft.com/office/powerpoint/2010/main" val="35793282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220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不一定是最好的</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求借速度比较慢</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40</a:t>
            </a:r>
            <a:r>
              <a:rPr lang="zh-CN" altLang="en-US" sz="1600" dirty="0">
                <a:latin typeface="微软雅黑" panose="020B0503020204020204" pitchFamily="34" charset="-122"/>
                <a:ea typeface="微软雅黑" panose="020B0503020204020204" pitchFamily="34" charset="-122"/>
              </a:rPr>
              <a:t>需要半小时</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可听性优化还没加入</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05670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适应度函数改进</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代码需要优化</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变异参数自适应</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348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5167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Memo</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P1</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 want to take a picture —— 146</a:t>
            </a:r>
            <a:r>
              <a:rPr lang="zh-CN" altLang="en-US" sz="1600" b="1" dirty="0">
                <a:latin typeface="微软雅黑" panose="020B0503020204020204" pitchFamily="34" charset="-122"/>
                <a:ea typeface="微软雅黑" panose="020B0503020204020204" pitchFamily="34" charset="-122"/>
              </a:rPr>
              <a:t>代生成</a:t>
            </a:r>
            <a:r>
              <a:rPr lang="en-US" altLang="zh-CN" sz="1600" b="1" dirty="0">
                <a:latin typeface="微软雅黑" panose="020B0503020204020204" pitchFamily="34" charset="-122"/>
                <a:ea typeface="微软雅黑" panose="020B0503020204020204" pitchFamily="34" charset="-122"/>
              </a:rPr>
              <a:t>text</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P2</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 want to take a picture —— Hello 300</a:t>
            </a:r>
            <a:r>
              <a:rPr lang="zh-CN" altLang="en-US" sz="1600" b="1" dirty="0">
                <a:latin typeface="微软雅黑" panose="020B0503020204020204" pitchFamily="34" charset="-122"/>
                <a:ea typeface="微软雅黑" panose="020B0503020204020204" pitchFamily="34" charset="-122"/>
              </a:rPr>
              <a:t>代收敛效果差</a:t>
            </a:r>
            <a:endParaRPr lang="en-US" altLang="zh-CN" sz="16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8F040B2-8357-43D9-8CCC-72C52993909D}"/>
              </a:ext>
            </a:extLst>
          </p:cNvPr>
          <p:cNvPicPr>
            <a:picLocks noChangeAspect="1"/>
          </p:cNvPicPr>
          <p:nvPr/>
        </p:nvPicPr>
        <p:blipFill>
          <a:blip r:embed="rId3"/>
          <a:stretch>
            <a:fillRect/>
          </a:stretch>
        </p:blipFill>
        <p:spPr>
          <a:xfrm>
            <a:off x="7067917" y="1412983"/>
            <a:ext cx="4807560" cy="4828554"/>
          </a:xfrm>
          <a:prstGeom prst="rect">
            <a:avLst/>
          </a:prstGeom>
        </p:spPr>
      </p:pic>
    </p:spTree>
    <p:extLst>
      <p:ext uri="{BB962C8B-B14F-4D97-AF65-F5344CB8AC3E}">
        <p14:creationId xmlns:p14="http://schemas.microsoft.com/office/powerpoint/2010/main" val="37250972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25458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适应度函数</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基于字母的改进</a:t>
            </a:r>
            <a:r>
              <a:rPr lang="en-US" altLang="zh-CN" sz="1600" b="1" dirty="0">
                <a:latin typeface="微软雅黑" panose="020B0503020204020204" pitchFamily="34" charset="-122"/>
                <a:ea typeface="微软雅黑" panose="020B0503020204020204" pitchFamily="34" charset="-122"/>
              </a:rPr>
              <a:t>L</a:t>
            </a:r>
            <a:r>
              <a:rPr lang="zh-CN" altLang="en-US" sz="1600" b="1" dirty="0">
                <a:latin typeface="微软雅黑" panose="020B0503020204020204" pitchFamily="34" charset="-122"/>
                <a:ea typeface="微软雅黑" panose="020B0503020204020204" pitchFamily="34" charset="-122"/>
              </a:rPr>
              <a:t>距离（已经比较通用）</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基于音素的改进</a:t>
            </a:r>
            <a:r>
              <a:rPr lang="en-US" altLang="zh-CN" sz="1600" b="1" dirty="0">
                <a:latin typeface="微软雅黑" panose="020B0503020204020204" pitchFamily="34" charset="-122"/>
                <a:ea typeface="微软雅黑" panose="020B0503020204020204" pitchFamily="34" charset="-122"/>
              </a:rPr>
              <a:t>L</a:t>
            </a:r>
            <a:r>
              <a:rPr lang="zh-CN" altLang="en-US" sz="1600" b="1" dirty="0">
                <a:latin typeface="微软雅黑" panose="020B0503020204020204" pitchFamily="34" charset="-122"/>
                <a:ea typeface="微软雅黑" panose="020B0503020204020204" pitchFamily="34" charset="-122"/>
              </a:rPr>
              <a:t>距离</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利用音素可能存在单词多读音，不知道选哪个</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结论不一定，但是需要尝试</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06777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607531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变异参数自适应</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变异参数自适应</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如果适应度持续小于某一阈值，</a:t>
            </a:r>
            <a:r>
              <a:rPr lang="en-US" altLang="zh-CN" sz="1600" b="1" dirty="0">
                <a:latin typeface="微软雅黑" panose="020B0503020204020204" pitchFamily="34" charset="-122"/>
                <a:ea typeface="微软雅黑" panose="020B0503020204020204" pitchFamily="34" charset="-122"/>
              </a:rPr>
              <a:t>count ++</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若</a:t>
            </a:r>
            <a:r>
              <a:rPr lang="en-US" altLang="zh-CN" sz="1600" b="1" dirty="0">
                <a:latin typeface="微软雅黑" panose="020B0503020204020204" pitchFamily="34" charset="-122"/>
                <a:ea typeface="微软雅黑" panose="020B0503020204020204" pitchFamily="34" charset="-122"/>
              </a:rPr>
              <a:t>count</a:t>
            </a:r>
            <a:r>
              <a:rPr lang="zh-CN" altLang="en-US" sz="1600" b="1" dirty="0">
                <a:latin typeface="微软雅黑" panose="020B0503020204020204" pitchFamily="34" charset="-122"/>
                <a:ea typeface="微软雅黑" panose="020B0503020204020204" pitchFamily="34" charset="-122"/>
              </a:rPr>
              <a:t>超过某一阈值，则变异率与变异步长变大</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若一直无法逼近结果，则增大搜索空间</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74676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25458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句子细粒度</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100ms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50ms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10ms</a:t>
            </a:r>
          </a:p>
        </p:txBody>
      </p:sp>
    </p:spTree>
    <p:extLst>
      <p:ext uri="{BB962C8B-B14F-4D97-AF65-F5344CB8AC3E}">
        <p14:creationId xmlns:p14="http://schemas.microsoft.com/office/powerpoint/2010/main" val="2422201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倍速范围</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【0.5,0.1,2】</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【0.5,0.05,2】</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【0.5,0.1,5】</a:t>
            </a:r>
          </a:p>
        </p:txBody>
      </p:sp>
    </p:spTree>
    <p:extLst>
      <p:ext uri="{BB962C8B-B14F-4D97-AF65-F5344CB8AC3E}">
        <p14:creationId xmlns:p14="http://schemas.microsoft.com/office/powerpoint/2010/main" val="37719187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43384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可听性</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优化新增约束</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选择一些段不进行处理</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如何去除噪点（噪点可能也是识别不出来的原因）</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60711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万能句子</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能够转换的范围取决于音素构成</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是否存在包含关键因素的万能句子</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8243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4845" y="2217900"/>
            <a:ext cx="8364187" cy="1675267"/>
          </a:xfrm>
          <a:prstGeom prst="rect">
            <a:avLst/>
          </a:prstGeom>
        </p:spPr>
        <p:txBody>
          <a:bodyPr wrap="square">
            <a:spAutoFit/>
          </a:bodyPr>
          <a:lstStyle/>
          <a:p>
            <a:pPr>
              <a:lnSpc>
                <a:spcPct val="200000"/>
              </a:lnSpc>
            </a:pPr>
            <a:r>
              <a:rPr lang="en-US" altLang="zh-CN" i="1" dirty="0">
                <a:latin typeface="NimbusRomNo9L" charset="0"/>
              </a:rPr>
              <a:t>Based on our experience, the changing of the </a:t>
            </a:r>
            <a:r>
              <a:rPr lang="en-US" altLang="zh-CN" b="1" i="1" dirty="0">
                <a:solidFill>
                  <a:srgbClr val="C00000"/>
                </a:solidFill>
                <a:latin typeface="NimbusRomNo9L" charset="0"/>
              </a:rPr>
              <a:t>speech rate </a:t>
            </a:r>
            <a:r>
              <a:rPr lang="en-US" altLang="zh-CN" i="1" dirty="0">
                <a:latin typeface="NimbusRomNo9L" charset="0"/>
              </a:rPr>
              <a:t>and the </a:t>
            </a:r>
            <a:r>
              <a:rPr lang="en-US" altLang="zh-CN" b="1" i="1" dirty="0">
                <a:solidFill>
                  <a:srgbClr val="C00000"/>
                </a:solidFill>
                <a:latin typeface="NimbusRomNo9L" charset="0"/>
              </a:rPr>
              <a:t>noise amplitude </a:t>
            </a:r>
            <a:r>
              <a:rPr lang="en-US" altLang="zh-CN" i="1" dirty="0">
                <a:latin typeface="NimbusRomNo9L" charset="0"/>
              </a:rPr>
              <a:t>is quite unique to different ASR systems, e.g., a specifically tuned audio might be decoded correctly with high confidence by one ASR system, but incorrectly by the other. </a:t>
            </a:r>
            <a:endParaRPr lang="en-US" altLang="zh-CN" i="1" dirty="0"/>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Devil</a:t>
            </a:r>
            <a:endParaRPr lang="en-US" altLang="zh-CN" sz="3200" b="1" dirty="0">
              <a:latin typeface="Microsoft YaHei" charset="-122"/>
              <a:ea typeface="Microsoft YaHei" charset="-122"/>
              <a:cs typeface="Microsoft YaHei" charset="-122"/>
            </a:endParaRPr>
          </a:p>
        </p:txBody>
      </p:sp>
      <p:sp>
        <p:nvSpPr>
          <p:cNvPr id="10"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5157216"/>
            <a:ext cx="10976755" cy="76785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不同</a:t>
            </a:r>
            <a:r>
              <a:rPr kumimoji="0" lang="en-US" altLang="zh-CN" sz="2400" dirty="0">
                <a:solidFill>
                  <a:schemeClr val="tx1"/>
                </a:solidFill>
                <a:latin typeface="微软雅黑" panose="020B0503020204020204" pitchFamily="34" charset="-122"/>
                <a:ea typeface="微软雅黑" panose="020B0503020204020204" pitchFamily="34" charset="-122"/>
              </a:rPr>
              <a:t>ASR</a:t>
            </a:r>
            <a:r>
              <a:rPr kumimoji="0" lang="zh-CN" altLang="en-US" sz="2400" dirty="0">
                <a:solidFill>
                  <a:schemeClr val="tx1"/>
                </a:solidFill>
                <a:latin typeface="微软雅黑" panose="020B0503020204020204" pitchFamily="34" charset="-122"/>
                <a:ea typeface="微软雅黑" panose="020B0503020204020204" pitchFamily="34" charset="-122"/>
              </a:rPr>
              <a:t>系统对于不同变速或噪声强度调制后的音频识别效果不同</a:t>
            </a:r>
          </a:p>
        </p:txBody>
      </p:sp>
    </p:spTree>
    <p:extLst>
      <p:ext uri="{BB962C8B-B14F-4D97-AF65-F5344CB8AC3E}">
        <p14:creationId xmlns:p14="http://schemas.microsoft.com/office/powerpoint/2010/main" val="145030530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黑盒模型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真实黑盒商用软件</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访问算法（不被封</a:t>
            </a:r>
            <a:r>
              <a:rPr lang="en-US" altLang="zh-CN" sz="1600" dirty="0" err="1">
                <a:latin typeface="微软雅黑" panose="020B0503020204020204" pitchFamily="34" charset="-122"/>
                <a:ea typeface="微软雅黑" panose="020B0503020204020204" pitchFamily="34" charset="-122"/>
              </a:rPr>
              <a:t>ip</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Devil</a:t>
            </a:r>
            <a:r>
              <a:rPr lang="zh-CN" altLang="en-US" sz="1600" dirty="0">
                <a:latin typeface="微软雅黑" panose="020B0503020204020204" pitchFamily="34" charset="-122"/>
                <a:ea typeface="微软雅黑" panose="020B0503020204020204" pitchFamily="34" charset="-122"/>
              </a:rPr>
              <a:t>文章）</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9044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60242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上周任务完成情况</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445006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完成：测试数据一版都是两个算法同时跑</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变异参数自适应</a:t>
            </a:r>
            <a:r>
              <a:rPr lang="zh-CN" altLang="en-US" sz="1600" dirty="0">
                <a:solidFill>
                  <a:prstClr val="black"/>
                </a:solidFill>
                <a:latin typeface="微软雅黑" panose="020B0503020204020204" pitchFamily="34" charset="-122"/>
                <a:ea typeface="微软雅黑" panose="020B0503020204020204" pitchFamily="34" charset="-122"/>
              </a:rPr>
              <a:t>完成：</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fitness score&lt;</a:t>
            </a:r>
            <a:r>
              <a:rPr lang="en-US" altLang="zh-CN" sz="1600" dirty="0" err="1">
                <a:solidFill>
                  <a:prstClr val="black"/>
                </a:solidFill>
                <a:latin typeface="微软雅黑" panose="020B0503020204020204" pitchFamily="34" charset="-122"/>
                <a:ea typeface="微软雅黑" panose="020B0503020204020204" pitchFamily="34" charset="-122"/>
              </a:rPr>
              <a:t>l_thr</a:t>
            </a:r>
            <a:r>
              <a:rPr lang="zh-CN" altLang="en-US" sz="1600" dirty="0">
                <a:solidFill>
                  <a:prstClr val="black"/>
                </a:solidFill>
                <a:latin typeface="微软雅黑" panose="020B0503020204020204" pitchFamily="34" charset="-122"/>
                <a:ea typeface="微软雅黑" panose="020B0503020204020204" pitchFamily="34" charset="-122"/>
              </a:rPr>
              <a:t>，增加变异率与变异步长；</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fitness score&gt;</a:t>
            </a:r>
            <a:r>
              <a:rPr lang="en-US" altLang="zh-CN" sz="1600" dirty="0" err="1">
                <a:solidFill>
                  <a:prstClr val="black"/>
                </a:solidFill>
                <a:latin typeface="微软雅黑" panose="020B0503020204020204" pitchFamily="34" charset="-122"/>
                <a:ea typeface="微软雅黑" panose="020B0503020204020204" pitchFamily="34" charset="-122"/>
              </a:rPr>
              <a:t>h_thr</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score</a:t>
            </a:r>
            <a:r>
              <a:rPr lang="zh-CN" altLang="en-US" sz="1600" dirty="0">
                <a:solidFill>
                  <a:prstClr val="black"/>
                </a:solidFill>
                <a:latin typeface="微软雅黑" panose="020B0503020204020204" pitchFamily="34" charset="-122"/>
                <a:ea typeface="微软雅黑" panose="020B0503020204020204" pitchFamily="34" charset="-122"/>
              </a:rPr>
              <a:t>没有提升则收敛变异率与变异步长</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句子细粒度测试：</a:t>
            </a:r>
            <a:r>
              <a:rPr lang="zh-CN" altLang="en-US" sz="1600" dirty="0">
                <a:solidFill>
                  <a:prstClr val="black"/>
                </a:solidFill>
                <a:latin typeface="微软雅黑" panose="020B0503020204020204" pitchFamily="34" charset="-122"/>
                <a:ea typeface="微软雅黑" panose="020B0503020204020204" pitchFamily="34" charset="-122"/>
              </a:rPr>
              <a:t>从</a:t>
            </a:r>
            <a:r>
              <a:rPr lang="en-US" altLang="zh-CN" sz="1600" dirty="0">
                <a:solidFill>
                  <a:prstClr val="black"/>
                </a:solidFill>
                <a:latin typeface="微软雅黑" panose="020B0503020204020204" pitchFamily="34" charset="-122"/>
                <a:ea typeface="微软雅黑" panose="020B0503020204020204" pitchFamily="34" charset="-122"/>
              </a:rPr>
              <a:t>100ms</a:t>
            </a:r>
            <a:r>
              <a:rPr lang="zh-CN" altLang="en-US" sz="1600" dirty="0">
                <a:solidFill>
                  <a:prstClr val="black"/>
                </a:solidFill>
                <a:latin typeface="微软雅黑" panose="020B0503020204020204" pitchFamily="34" charset="-122"/>
                <a:ea typeface="微软雅黑" panose="020B0503020204020204" pitchFamily="34" charset="-122"/>
              </a:rPr>
              <a:t>提升到</a:t>
            </a:r>
            <a:r>
              <a:rPr lang="en-US" altLang="zh-CN" sz="1600" dirty="0">
                <a:solidFill>
                  <a:prstClr val="black"/>
                </a:solidFill>
                <a:latin typeface="微软雅黑" panose="020B0503020204020204" pitchFamily="34" charset="-122"/>
                <a:ea typeface="微软雅黑" panose="020B0503020204020204" pitchFamily="34" charset="-122"/>
              </a:rPr>
              <a:t>50ms</a:t>
            </a:r>
            <a:r>
              <a:rPr lang="zh-CN" altLang="en-US" sz="1600" dirty="0">
                <a:solidFill>
                  <a:prstClr val="black"/>
                </a:solidFill>
                <a:latin typeface="微软雅黑" panose="020B0503020204020204" pitchFamily="34" charset="-122"/>
                <a:ea typeface="微软雅黑" panose="020B0503020204020204" pitchFamily="34" charset="-122"/>
              </a:rPr>
              <a:t>，然而</a:t>
            </a:r>
            <a:r>
              <a:rPr lang="en-US" altLang="zh-CN" sz="1600" dirty="0">
                <a:solidFill>
                  <a:prstClr val="black"/>
                </a:solidFill>
                <a:latin typeface="微软雅黑" panose="020B0503020204020204" pitchFamily="34" charset="-122"/>
                <a:ea typeface="微软雅黑" panose="020B0503020204020204" pitchFamily="34" charset="-122"/>
              </a:rPr>
              <a:t>20ms</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10ms</a:t>
            </a:r>
            <a:r>
              <a:rPr lang="zh-CN" altLang="en-US" sz="1600" dirty="0">
                <a:solidFill>
                  <a:prstClr val="black"/>
                </a:solidFill>
                <a:latin typeface="微软雅黑" panose="020B0503020204020204" pitchFamily="34" charset="-122"/>
                <a:ea typeface="微软雅黑" panose="020B0503020204020204" pitchFamily="34" charset="-122"/>
              </a:rPr>
              <a:t>的切片有不可听的问题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倍速细粒度测试：</a:t>
            </a:r>
            <a:r>
              <a:rPr lang="zh-CN" altLang="en-US" sz="1600" dirty="0">
                <a:solidFill>
                  <a:prstClr val="black"/>
                </a:solidFill>
                <a:latin typeface="微软雅黑" panose="020B0503020204020204" pitchFamily="34" charset="-122"/>
                <a:ea typeface="微软雅黑" panose="020B0503020204020204" pitchFamily="34" charset="-122"/>
              </a:rPr>
              <a:t>从</a:t>
            </a:r>
            <a:r>
              <a:rPr lang="en-US" altLang="zh-CN" sz="1600" dirty="0">
                <a:solidFill>
                  <a:prstClr val="black"/>
                </a:solidFill>
                <a:latin typeface="微软雅黑" panose="020B0503020204020204" pitchFamily="34" charset="-122"/>
                <a:ea typeface="微软雅黑" panose="020B0503020204020204" pitchFamily="34" charset="-122"/>
              </a:rPr>
              <a:t>0.1</a:t>
            </a:r>
            <a:r>
              <a:rPr lang="zh-CN" altLang="en-US" sz="1600" dirty="0">
                <a:solidFill>
                  <a:prstClr val="black"/>
                </a:solidFill>
                <a:latin typeface="微软雅黑" panose="020B0503020204020204" pitchFamily="34" charset="-122"/>
                <a:ea typeface="微软雅黑" panose="020B0503020204020204" pitchFamily="34" charset="-122"/>
              </a:rPr>
              <a:t>测试到</a:t>
            </a:r>
            <a:r>
              <a:rPr lang="en-US" altLang="zh-CN" sz="1600" dirty="0">
                <a:solidFill>
                  <a:prstClr val="black"/>
                </a:solidFill>
                <a:latin typeface="微软雅黑" panose="020B0503020204020204" pitchFamily="34" charset="-122"/>
                <a:ea typeface="微软雅黑" panose="020B0503020204020204" pitchFamily="34" charset="-122"/>
              </a:rPr>
              <a:t>0.05</a:t>
            </a:r>
            <a:r>
              <a:rPr lang="zh-CN" altLang="en-US" sz="1600" dirty="0">
                <a:solidFill>
                  <a:prstClr val="black"/>
                </a:solidFill>
                <a:latin typeface="微软雅黑" panose="020B0503020204020204" pitchFamily="34" charset="-122"/>
                <a:ea typeface="微软雅黑" panose="020B0503020204020204" pitchFamily="34" charset="-122"/>
              </a:rPr>
              <a:t>到</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结果是</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会出更多的结果，并且效率不影响，可听性差不多（现在的程序都是用</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间隔）</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改进</a:t>
            </a:r>
            <a:r>
              <a:rPr lang="en-US" altLang="zh-CN" sz="1600" b="1" dirty="0">
                <a:solidFill>
                  <a:prstClr val="black"/>
                </a:solidFill>
                <a:latin typeface="微软雅黑" panose="020B0503020204020204" pitchFamily="34" charset="-122"/>
                <a:ea typeface="微软雅黑" panose="020B0503020204020204" pitchFamily="34" charset="-122"/>
              </a:rPr>
              <a:t>GA</a:t>
            </a:r>
            <a:r>
              <a:rPr lang="zh-CN" altLang="en-US" sz="1600" b="1" dirty="0">
                <a:solidFill>
                  <a:prstClr val="black"/>
                </a:solidFill>
                <a:latin typeface="微软雅黑" panose="020B0503020204020204" pitchFamily="34" charset="-122"/>
                <a:ea typeface="微软雅黑" panose="020B0503020204020204" pitchFamily="34" charset="-122"/>
              </a:rPr>
              <a:t>算法</a:t>
            </a:r>
            <a:r>
              <a:rPr lang="zh-CN" altLang="en-US" sz="1600" dirty="0">
                <a:solidFill>
                  <a:prstClr val="black"/>
                </a:solidFill>
                <a:latin typeface="微软雅黑" panose="020B0503020204020204" pitchFamily="34" charset="-122"/>
                <a:ea typeface="微软雅黑" panose="020B0503020204020204" pitchFamily="34" charset="-122"/>
              </a:rPr>
              <a:t>：最优父代完全保留（不发生变异）</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程序自动化程度提升（文件自生成等）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a:t>
            </a:r>
            <a:r>
              <a:rPr lang="en-US" altLang="zh-CN" sz="1600" b="1" i="1" dirty="0">
                <a:solidFill>
                  <a:prstClr val="black"/>
                </a:solidFill>
                <a:latin typeface="微软雅黑" panose="020B0503020204020204" pitchFamily="34" charset="-122"/>
                <a:ea typeface="微软雅黑" panose="020B0503020204020204" pitchFamily="34" charset="-122"/>
              </a:rPr>
              <a:t> Review+</a:t>
            </a:r>
            <a:r>
              <a:rPr lang="zh-CN" altLang="en-US" sz="1600" b="1" i="1" dirty="0">
                <a:solidFill>
                  <a:prstClr val="black"/>
                </a:solidFill>
                <a:latin typeface="微软雅黑" panose="020B0503020204020204" pitchFamily="34" charset="-122"/>
                <a:ea typeface="微软雅黑" panose="020B0503020204020204" pitchFamily="34" charset="-122"/>
              </a:rPr>
              <a:t>改书花了一些时间，但是代码是一直在运行</a:t>
            </a:r>
            <a:endParaRPr lang="en-US" altLang="zh-CN" sz="1600" b="1" i="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17967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494250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picture(</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text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text (×)</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test(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text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wait(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take action(</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测试中：</a:t>
            </a:r>
            <a:r>
              <a:rPr lang="en-US" altLang="zh-CN" sz="1600" b="1" dirty="0">
                <a:solidFill>
                  <a:prstClr val="black"/>
                </a:solidFill>
                <a:latin typeface="微软雅黑" panose="020B0503020204020204" pitchFamily="34" charset="-122"/>
                <a:ea typeface="微软雅黑" panose="020B0503020204020204" pitchFamily="34" charset="-122"/>
              </a:rPr>
              <a:t>want to pay &amp; wait action</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31132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旧算法</a:t>
            </a:r>
            <a:r>
              <a:rPr lang="en-US" altLang="zh-CN" sz="1600" b="1" dirty="0">
                <a:solidFill>
                  <a:prstClr val="black"/>
                </a:solidFill>
                <a:latin typeface="微软雅黑" panose="020B0503020204020204" pitchFamily="34" charset="-122"/>
                <a:ea typeface="微软雅黑" panose="020B0503020204020204" pitchFamily="34" charset="-122"/>
              </a:rPr>
              <a:t>1000</a:t>
            </a:r>
            <a:r>
              <a:rPr lang="zh-CN" altLang="en-US" sz="1600" b="1" dirty="0">
                <a:solidFill>
                  <a:prstClr val="black"/>
                </a:solidFill>
                <a:latin typeface="微软雅黑" panose="020B0503020204020204" pitchFamily="34" charset="-122"/>
                <a:ea typeface="微软雅黑" panose="020B0503020204020204" pitchFamily="34" charset="-122"/>
              </a:rPr>
              <a:t>代</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收敛特性不如新算法</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graphicFrame>
        <p:nvGraphicFramePr>
          <p:cNvPr id="4" name="表格 4">
            <a:extLst>
              <a:ext uri="{FF2B5EF4-FFF2-40B4-BE49-F238E27FC236}">
                <a16:creationId xmlns:a16="http://schemas.microsoft.com/office/drawing/2014/main" id="{F4197882-BB72-407A-94D1-437C75EAA118}"/>
              </a:ext>
            </a:extLst>
          </p:cNvPr>
          <p:cNvGraphicFramePr>
            <a:graphicFrameLocks noGrp="1"/>
          </p:cNvGraphicFramePr>
          <p:nvPr>
            <p:extLst>
              <p:ext uri="{D42A27DB-BD31-4B8C-83A1-F6EECF244321}">
                <p14:modId xmlns:p14="http://schemas.microsoft.com/office/powerpoint/2010/main" val="1170519271"/>
              </p:ext>
            </p:extLst>
          </p:nvPr>
        </p:nvGraphicFramePr>
        <p:xfrm>
          <a:off x="3211703" y="4055349"/>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63183">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connection</a:t>
                      </a:r>
                      <a:endParaRPr lang="zh-CN" altLang="en-US" dirty="0"/>
                    </a:p>
                  </a:txBody>
                  <a:tcPr/>
                </a:tc>
                <a:tc>
                  <a:txBody>
                    <a:bodyPr/>
                    <a:lstStyle/>
                    <a:p>
                      <a:r>
                        <a:rPr lang="en-US" altLang="zh-CN" sz="1800" b="1" kern="1200" dirty="0">
                          <a:solidFill>
                            <a:schemeClr val="lt1"/>
                          </a:solidFill>
                          <a:latin typeface="+mn-lt"/>
                          <a:ea typeface="+mn-ea"/>
                          <a:cs typeface="+mn-cs"/>
                        </a:rPr>
                        <a:t>to take an extra</a:t>
                      </a:r>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dine</a:t>
                      </a:r>
                      <a:endParaRPr lang="zh-CN" altLang="en-US" dirty="0"/>
                    </a:p>
                  </a:txBody>
                  <a:tcPr/>
                </a:tc>
                <a:extLst>
                  <a:ext uri="{0D108BD9-81ED-4DB2-BD59-A6C34878D82A}">
                    <a16:rowId xmlns:a16="http://schemas.microsoft.com/office/drawing/2014/main" val="86882875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extLst>
                  <a:ext uri="{0D108BD9-81ED-4DB2-BD59-A6C34878D82A}">
                    <a16:rowId xmlns:a16="http://schemas.microsoft.com/office/drawing/2014/main" val="3180766007"/>
                  </a:ext>
                </a:extLst>
              </a:tr>
              <a:tr h="263183">
                <a:tc>
                  <a:txBody>
                    <a:bodyPr/>
                    <a:lstStyle/>
                    <a:p>
                      <a:r>
                        <a:rPr lang="en-US" altLang="zh-CN" sz="1800" kern="1200" dirty="0">
                          <a:solidFill>
                            <a:schemeClr val="dk1"/>
                          </a:solidFill>
                          <a:latin typeface="+mn-lt"/>
                          <a:ea typeface="+mn-ea"/>
                          <a:cs typeface="+mn-cs"/>
                        </a:rPr>
                        <a:t>want to take a texture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t>
                      </a:r>
                      <a:r>
                        <a:rPr lang="en-US" altLang="zh-CN" sz="1800" kern="1200" dirty="0" err="1">
                          <a:solidFill>
                            <a:schemeClr val="dk1"/>
                          </a:solidFill>
                          <a:latin typeface="+mn-lt"/>
                          <a:ea typeface="+mn-ea"/>
                          <a:cs typeface="+mn-cs"/>
                        </a:rPr>
                        <a:t>annie</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picture</a:t>
                      </a:r>
                      <a:endParaRPr lang="zh-CN" altLang="en-US" dirty="0"/>
                    </a:p>
                  </a:txBody>
                  <a:tcPr/>
                </a:tc>
                <a:extLst>
                  <a:ext uri="{0D108BD9-81ED-4DB2-BD59-A6C34878D82A}">
                    <a16:rowId xmlns:a16="http://schemas.microsoft.com/office/drawing/2014/main" val="120632486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see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it</a:t>
                      </a:r>
                    </a:p>
                  </a:txBody>
                  <a:tcPr/>
                </a:tc>
                <a:extLst>
                  <a:ext uri="{0D108BD9-81ED-4DB2-BD59-A6C34878D82A}">
                    <a16:rowId xmlns:a16="http://schemas.microsoft.com/office/drawing/2014/main" val="3248554680"/>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test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ignition</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take</a:t>
                      </a:r>
                      <a:endParaRPr lang="zh-CN" altLang="en-US" dirty="0"/>
                    </a:p>
                  </a:txBody>
                  <a:tcPr/>
                </a:tc>
                <a:extLst>
                  <a:ext uri="{0D108BD9-81ED-4DB2-BD59-A6C34878D82A}">
                    <a16:rowId xmlns:a16="http://schemas.microsoft.com/office/drawing/2014/main" val="2377080804"/>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go next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extra</a:t>
                      </a:r>
                      <a:endParaRPr lang="zh-CN" altLang="en-US" dirty="0"/>
                    </a:p>
                  </a:txBody>
                  <a:tcPr/>
                </a:tc>
                <a:extLst>
                  <a:ext uri="{0D108BD9-81ED-4DB2-BD59-A6C34878D82A}">
                    <a16:rowId xmlns:a16="http://schemas.microsoft.com/office/drawing/2014/main" val="2374756242"/>
                  </a:ext>
                </a:extLst>
              </a:tr>
            </a:tbl>
          </a:graphicData>
        </a:graphic>
      </p:graphicFrame>
      <p:graphicFrame>
        <p:nvGraphicFramePr>
          <p:cNvPr id="5" name="表格 4">
            <a:extLst>
              <a:ext uri="{FF2B5EF4-FFF2-40B4-BE49-F238E27FC236}">
                <a16:creationId xmlns:a16="http://schemas.microsoft.com/office/drawing/2014/main" id="{30F2A5BE-1AD0-4061-813C-D67CB4479878}"/>
              </a:ext>
            </a:extLst>
          </p:cNvPr>
          <p:cNvGraphicFramePr>
            <a:graphicFrameLocks noGrp="1"/>
          </p:cNvGraphicFramePr>
          <p:nvPr>
            <p:extLst>
              <p:ext uri="{D42A27DB-BD31-4B8C-83A1-F6EECF244321}">
                <p14:modId xmlns:p14="http://schemas.microsoft.com/office/powerpoint/2010/main" val="2462483354"/>
              </p:ext>
            </p:extLst>
          </p:nvPr>
        </p:nvGraphicFramePr>
        <p:xfrm>
          <a:off x="3211703" y="1705371"/>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89699">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tear</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to convict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went to the next</a:t>
                      </a:r>
                      <a:endParaRPr lang="zh-CN" altLang="en-US" dirty="0"/>
                    </a:p>
                  </a:txBody>
                  <a:tcPr/>
                </a:tc>
                <a:extLst>
                  <a:ext uri="{0D108BD9-81ED-4DB2-BD59-A6C34878D82A}">
                    <a16:rowId xmlns:a16="http://schemas.microsoft.com/office/drawing/2014/main" val="86882875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say nature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capture</a:t>
                      </a:r>
                      <a:endParaRPr lang="zh-CN" altLang="en-US" dirty="0"/>
                    </a:p>
                  </a:txBody>
                  <a:tcPr/>
                </a:tc>
                <a:extLst>
                  <a:ext uri="{0D108BD9-81ED-4DB2-BD59-A6C34878D82A}">
                    <a16:rowId xmlns:a16="http://schemas.microsoft.com/office/drawing/2014/main" val="3180766007"/>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at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went to the next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even</a:t>
                      </a:r>
                      <a:endParaRPr lang="zh-CN" altLang="en-US" dirty="0"/>
                    </a:p>
                  </a:txBody>
                  <a:tcPr/>
                </a:tc>
                <a:extLst>
                  <a:ext uri="{0D108BD9-81ED-4DB2-BD59-A6C34878D82A}">
                    <a16:rowId xmlns:a16="http://schemas.microsoft.com/office/drawing/2014/main" val="120632486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say that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the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next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on</a:t>
                      </a:r>
                      <a:endParaRPr lang="zh-CN" altLang="en-US" dirty="0"/>
                    </a:p>
                  </a:txBody>
                  <a:tcPr/>
                </a:tc>
                <a:extLst>
                  <a:ext uri="{0D108BD9-81ED-4DB2-BD59-A6C34878D82A}">
                    <a16:rowId xmlns:a16="http://schemas.microsoft.com/office/drawing/2014/main" val="2377080804"/>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her</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see nature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 picture</a:t>
                      </a:r>
                      <a:endParaRPr lang="zh-CN" altLang="en-US" dirty="0"/>
                    </a:p>
                  </a:txBody>
                  <a:tcPr/>
                </a:tc>
                <a:extLst>
                  <a:ext uri="{0D108BD9-81ED-4DB2-BD59-A6C34878D82A}">
                    <a16:rowId xmlns:a16="http://schemas.microsoft.com/office/drawing/2014/main" val="2374756242"/>
                  </a:ext>
                </a:extLst>
              </a:tr>
            </a:tbl>
          </a:graphicData>
        </a:graphic>
      </p:graphicFrame>
      <p:sp>
        <p:nvSpPr>
          <p:cNvPr id="7" name="矩形 6">
            <a:extLst>
              <a:ext uri="{FF2B5EF4-FFF2-40B4-BE49-F238E27FC236}">
                <a16:creationId xmlns:a16="http://schemas.microsoft.com/office/drawing/2014/main" id="{F7F03181-3546-4BC4-ABA2-463D70DF57A7}"/>
              </a:ext>
            </a:extLst>
          </p:cNvPr>
          <p:cNvSpPr/>
          <p:nvPr/>
        </p:nvSpPr>
        <p:spPr>
          <a:xfrm>
            <a:off x="10758297" y="2547389"/>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a:t>
            </a:r>
            <a:endParaRPr lang="en-US" altLang="zh-CN" sz="16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05F6973-F2AD-4701-A92C-B18983BB1554}"/>
              </a:ext>
            </a:extLst>
          </p:cNvPr>
          <p:cNvSpPr/>
          <p:nvPr/>
        </p:nvSpPr>
        <p:spPr>
          <a:xfrm>
            <a:off x="10758297" y="4897367"/>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基于单词</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20506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395762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新算法</a:t>
            </a:r>
            <a:r>
              <a:rPr lang="en-US" altLang="zh-CN" sz="1600" b="1" dirty="0">
                <a:solidFill>
                  <a:prstClr val="black"/>
                </a:solidFill>
                <a:latin typeface="微软雅黑" panose="020B0503020204020204" pitchFamily="34" charset="-122"/>
                <a:ea typeface="微软雅黑" panose="020B0503020204020204" pitchFamily="34" charset="-122"/>
              </a:rPr>
              <a:t>300</a:t>
            </a:r>
            <a:r>
              <a:rPr lang="zh-CN" altLang="en-US" sz="1600" b="1" dirty="0">
                <a:solidFill>
                  <a:prstClr val="black"/>
                </a:solidFill>
                <a:latin typeface="微软雅黑" panose="020B0503020204020204" pitchFamily="34" charset="-122"/>
                <a:ea typeface="微软雅黑" panose="020B0503020204020204" pitchFamily="34" charset="-122"/>
              </a:rPr>
              <a:t>代结果</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由于无解，所以无法</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zh-CN" altLang="en-US" sz="1600" b="1" dirty="0">
                <a:solidFill>
                  <a:prstClr val="black"/>
                </a:solidFill>
                <a:latin typeface="微软雅黑" panose="020B0503020204020204" pitchFamily="34" charset="-122"/>
                <a:ea typeface="微软雅黑" panose="020B0503020204020204" pitchFamily="34" charset="-122"/>
              </a:rPr>
              <a:t>     评判指标好坏</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单词的无解结果多</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单词</a:t>
            </a:r>
            <a:r>
              <a:rPr lang="en-US" altLang="zh-CN" sz="1600" b="1" dirty="0">
                <a:solidFill>
                  <a:prstClr val="black"/>
                </a:solidFill>
                <a:latin typeface="微软雅黑" panose="020B0503020204020204" pitchFamily="34" charset="-122"/>
                <a:ea typeface="微软雅黑" panose="020B0503020204020204" pitchFamily="34" charset="-122"/>
              </a:rPr>
              <a:t>Ture</a:t>
            </a:r>
            <a:r>
              <a:rPr lang="zh-CN" altLang="en-US" sz="1600" b="1" dirty="0">
                <a:solidFill>
                  <a:prstClr val="black"/>
                </a:solidFill>
                <a:latin typeface="微软雅黑" panose="020B0503020204020204" pitchFamily="34" charset="-122"/>
                <a:ea typeface="微软雅黑" panose="020B0503020204020204" pitchFamily="34" charset="-122"/>
              </a:rPr>
              <a:t>和</a:t>
            </a:r>
            <a:r>
              <a:rPr lang="en-US" altLang="zh-CN" sz="1600" b="1" dirty="0" err="1">
                <a:solidFill>
                  <a:prstClr val="black"/>
                </a:solidFill>
                <a:latin typeface="微软雅黑" panose="020B0503020204020204" pitchFamily="34" charset="-122"/>
                <a:ea typeface="微软雅黑" panose="020B0503020204020204" pitchFamily="34" charset="-122"/>
              </a:rPr>
              <a:t>ext</a:t>
            </a:r>
            <a:r>
              <a:rPr lang="zh-CN" altLang="en-US" sz="1600" b="1" dirty="0">
                <a:solidFill>
                  <a:prstClr val="black"/>
                </a:solidFill>
                <a:latin typeface="微软雅黑" panose="020B0503020204020204" pitchFamily="34" charset="-122"/>
                <a:ea typeface="微软雅黑" panose="020B0503020204020204" pitchFamily="34" charset="-122"/>
              </a:rPr>
              <a:t>保留</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b="1" dirty="0">
                <a:solidFill>
                  <a:prstClr val="black"/>
                </a:solidFill>
                <a:latin typeface="微软雅黑" panose="020B0503020204020204" pitchFamily="34" charset="-122"/>
                <a:ea typeface="微软雅黑" panose="020B0503020204020204" pitchFamily="34" charset="-122"/>
              </a:rPr>
              <a:t>     </a:t>
            </a:r>
            <a:r>
              <a:rPr lang="zh-CN" altLang="en-US" sz="1600" b="1" dirty="0">
                <a:solidFill>
                  <a:prstClr val="black"/>
                </a:solidFill>
                <a:latin typeface="微软雅黑" panose="020B0503020204020204" pitchFamily="34" charset="-122"/>
                <a:ea typeface="微软雅黑" panose="020B0503020204020204" pitchFamily="34" charset="-122"/>
              </a:rPr>
              <a:t>比较多</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b="1" dirty="0">
                <a:solidFill>
                  <a:srgbClr val="C00000"/>
                </a:solidFill>
                <a:latin typeface="微软雅黑" panose="020B0503020204020204" pitchFamily="34" charset="-122"/>
                <a:ea typeface="微软雅黑" panose="020B0503020204020204" pitchFamily="34" charset="-122"/>
              </a:rPr>
              <a:t>Context</a:t>
            </a:r>
            <a:r>
              <a:rPr lang="zh-CN" altLang="en-US" sz="1600" b="1" dirty="0">
                <a:solidFill>
                  <a:srgbClr val="C00000"/>
                </a:solidFill>
                <a:latin typeface="微软雅黑" panose="020B0503020204020204" pitchFamily="34" charset="-122"/>
                <a:ea typeface="微软雅黑" panose="020B0503020204020204" pitchFamily="34" charset="-122"/>
              </a:rPr>
              <a:t>导致到不了</a:t>
            </a:r>
            <a:endParaRPr lang="en-US" altLang="zh-CN" sz="1600" b="1" dirty="0">
              <a:solidFill>
                <a:srgbClr val="C00000"/>
              </a:solidFill>
              <a:latin typeface="微软雅黑" panose="020B0503020204020204" pitchFamily="34" charset="-122"/>
              <a:ea typeface="微软雅黑" panose="020B0503020204020204" pitchFamily="34" charset="-122"/>
            </a:endParaRP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graphicFrame>
        <p:nvGraphicFramePr>
          <p:cNvPr id="4" name="表格 4">
            <a:extLst>
              <a:ext uri="{FF2B5EF4-FFF2-40B4-BE49-F238E27FC236}">
                <a16:creationId xmlns:a16="http://schemas.microsoft.com/office/drawing/2014/main" id="{F4197882-BB72-407A-94D1-437C75EAA118}"/>
              </a:ext>
            </a:extLst>
          </p:cNvPr>
          <p:cNvGraphicFramePr>
            <a:graphicFrameLocks noGrp="1"/>
          </p:cNvGraphicFramePr>
          <p:nvPr>
            <p:extLst>
              <p:ext uri="{D42A27DB-BD31-4B8C-83A1-F6EECF244321}">
                <p14:modId xmlns:p14="http://schemas.microsoft.com/office/powerpoint/2010/main" val="280082224"/>
              </p:ext>
            </p:extLst>
          </p:nvPr>
        </p:nvGraphicFramePr>
        <p:xfrm>
          <a:off x="3211703" y="4055349"/>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63183">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test(</a:t>
                      </a:r>
                      <a:r>
                        <a:rPr lang="zh-CN" altLang="en-US" sz="1800" b="1" kern="1200" dirty="0">
                          <a:solidFill>
                            <a:srgbClr val="C00000"/>
                          </a:solidFill>
                          <a:latin typeface="+mn-lt"/>
                          <a:ea typeface="+mn-ea"/>
                          <a:cs typeface="+mn-cs"/>
                        </a:rPr>
                        <a:t>第一代就有</a:t>
                      </a:r>
                      <a:r>
                        <a:rPr lang="en-US" altLang="zh-CN" sz="1800" b="1" kern="1200" dirty="0">
                          <a:solidFill>
                            <a:schemeClr val="lt1"/>
                          </a:solidFill>
                          <a:latin typeface="+mn-lt"/>
                          <a:ea typeface="+mn-ea"/>
                          <a:cs typeface="+mn-cs"/>
                        </a:rPr>
                        <a: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picture</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to tear</a:t>
                      </a:r>
                      <a:endParaRPr lang="zh-CN" altLang="en-US" dirty="0"/>
                    </a:p>
                  </a:txBody>
                  <a:tcPr/>
                </a:tc>
                <a:extLst>
                  <a:ext uri="{0D108BD9-81ED-4DB2-BD59-A6C34878D82A}">
                    <a16:rowId xmlns:a16="http://schemas.microsoft.com/office/drawing/2014/main" val="86882875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picture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extLst>
                  <a:ext uri="{0D108BD9-81ED-4DB2-BD59-A6C34878D82A}">
                    <a16:rowId xmlns:a16="http://schemas.microsoft.com/office/drawing/2014/main" val="3180766007"/>
                  </a:ext>
                </a:extLst>
              </a:tr>
              <a:tr h="263183">
                <a:tc>
                  <a:txBody>
                    <a:bodyPr/>
                    <a:lstStyle/>
                    <a:p>
                      <a:r>
                        <a:rPr lang="en-US" altLang="zh-CN" sz="1800" kern="1200" dirty="0">
                          <a:solidFill>
                            <a:schemeClr val="dk1"/>
                          </a:solidFill>
                          <a:latin typeface="+mn-lt"/>
                          <a:ea typeface="+mn-ea"/>
                          <a:cs typeface="+mn-cs"/>
                        </a:rPr>
                        <a:t>want to take a texture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wataitee</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get the next</a:t>
                      </a:r>
                      <a:endParaRPr lang="zh-CN" altLang="en-US" dirty="0"/>
                    </a:p>
                  </a:txBody>
                  <a:tcPr/>
                </a:tc>
                <a:extLst>
                  <a:ext uri="{0D108BD9-81ED-4DB2-BD59-A6C34878D82A}">
                    <a16:rowId xmlns:a16="http://schemas.microsoft.com/office/drawing/2014/main" val="1206324861"/>
                  </a:ext>
                </a:extLst>
              </a:tr>
              <a:tr h="263183">
                <a:tc>
                  <a:txBody>
                    <a:bodyPr/>
                    <a:lstStyle/>
                    <a:p>
                      <a:r>
                        <a:rPr lang="en-US" altLang="zh-CN" sz="1800" kern="1200" dirty="0">
                          <a:solidFill>
                            <a:schemeClr val="dk1"/>
                          </a:solidFill>
                          <a:latin typeface="+mn-lt"/>
                          <a:ea typeface="+mn-ea"/>
                          <a:cs typeface="+mn-cs"/>
                        </a:rPr>
                        <a:t>want to get next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cure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extra</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peter</a:t>
                      </a:r>
                      <a:endParaRPr lang="zh-CN" altLang="en-US" dirty="0"/>
                    </a:p>
                  </a:txBody>
                  <a:tcPr/>
                </a:tc>
                <a:extLst>
                  <a:ext uri="{0D108BD9-81ED-4DB2-BD59-A6C34878D82A}">
                    <a16:rowId xmlns:a16="http://schemas.microsoft.com/office/drawing/2014/main" val="2377080804"/>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disease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a picture</a:t>
                      </a:r>
                      <a:endParaRPr lang="zh-CN" altLang="en-US" dirty="0"/>
                    </a:p>
                  </a:txBody>
                  <a:tcPr/>
                </a:tc>
                <a:extLst>
                  <a:ext uri="{0D108BD9-81ED-4DB2-BD59-A6C34878D82A}">
                    <a16:rowId xmlns:a16="http://schemas.microsoft.com/office/drawing/2014/main" val="2374756242"/>
                  </a:ext>
                </a:extLst>
              </a:tr>
            </a:tbl>
          </a:graphicData>
        </a:graphic>
      </p:graphicFrame>
      <p:graphicFrame>
        <p:nvGraphicFramePr>
          <p:cNvPr id="5" name="表格 4">
            <a:extLst>
              <a:ext uri="{FF2B5EF4-FFF2-40B4-BE49-F238E27FC236}">
                <a16:creationId xmlns:a16="http://schemas.microsoft.com/office/drawing/2014/main" id="{30F2A5BE-1AD0-4061-813C-D67CB4479878}"/>
              </a:ext>
            </a:extLst>
          </p:cNvPr>
          <p:cNvGraphicFramePr>
            <a:graphicFrameLocks noGrp="1"/>
          </p:cNvGraphicFramePr>
          <p:nvPr>
            <p:extLst>
              <p:ext uri="{D42A27DB-BD31-4B8C-83A1-F6EECF244321}">
                <p14:modId xmlns:p14="http://schemas.microsoft.com/office/powerpoint/2010/main" val="3085635911"/>
              </p:ext>
            </p:extLst>
          </p:nvPr>
        </p:nvGraphicFramePr>
        <p:xfrm>
          <a:off x="3211703" y="1705371"/>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89699">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test</a:t>
                      </a:r>
                      <a:r>
                        <a:rPr lang="zh-CN" altLang="en-US" sz="1800" b="1" kern="1200" dirty="0">
                          <a:solidFill>
                            <a:srgbClr val="C00000"/>
                          </a:solidFill>
                          <a:latin typeface="+mn-lt"/>
                          <a:ea typeface="+mn-ea"/>
                          <a:cs typeface="+mn-cs"/>
                        </a:rPr>
                        <a:t>（第</a:t>
                      </a:r>
                      <a:r>
                        <a:rPr lang="en-US" altLang="zh-CN" sz="1800" b="1" kern="1200" dirty="0">
                          <a:solidFill>
                            <a:srgbClr val="C00000"/>
                          </a:solidFill>
                          <a:latin typeface="+mn-lt"/>
                          <a:ea typeface="+mn-ea"/>
                          <a:cs typeface="+mn-cs"/>
                        </a:rPr>
                        <a:t>33</a:t>
                      </a:r>
                      <a:r>
                        <a:rPr lang="zh-CN" altLang="en-US" sz="1800" b="1" kern="1200" dirty="0">
                          <a:solidFill>
                            <a:srgbClr val="C00000"/>
                          </a:solidFill>
                          <a:latin typeface="+mn-lt"/>
                          <a:ea typeface="+mn-ea"/>
                          <a:cs typeface="+mn-cs"/>
                        </a:rPr>
                        <a:t>代）</a:t>
                      </a:r>
                      <a:endParaRPr lang="zh-CN" altLang="en-US" dirty="0">
                        <a:solidFill>
                          <a:srgbClr val="C00000"/>
                        </a:solidFill>
                      </a:endParaRPr>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get it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a fiction</a:t>
                      </a:r>
                      <a:endParaRPr lang="zh-CN" altLang="en-US" dirty="0"/>
                    </a:p>
                  </a:txBody>
                  <a:tcPr/>
                </a:tc>
                <a:extLst>
                  <a:ext uri="{0D108BD9-81ED-4DB2-BD59-A6C34878D82A}">
                    <a16:rowId xmlns:a16="http://schemas.microsoft.com/office/drawing/2014/main" val="86882875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picture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capture</a:t>
                      </a:r>
                      <a:endParaRPr lang="zh-CN" altLang="en-US" dirty="0"/>
                    </a:p>
                  </a:txBody>
                  <a:tcPr/>
                </a:tc>
                <a:extLst>
                  <a:ext uri="{0D108BD9-81ED-4DB2-BD59-A6C34878D82A}">
                    <a16:rowId xmlns:a16="http://schemas.microsoft.com/office/drawing/2014/main" val="3180766007"/>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at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fiction</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endParaRPr lang="zh-CN" altLang="en-US" dirty="0"/>
                    </a:p>
                  </a:txBody>
                  <a:tcPr/>
                </a:tc>
                <a:extLst>
                  <a:ext uri="{0D108BD9-81ED-4DB2-BD59-A6C34878D82A}">
                    <a16:rowId xmlns:a16="http://schemas.microsoft.com/office/drawing/2014/main" val="120632486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cure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extra</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peter</a:t>
                      </a:r>
                      <a:endParaRPr lang="zh-CN" altLang="en-US" dirty="0"/>
                    </a:p>
                  </a:txBody>
                  <a:tcPr/>
                </a:tc>
                <a:extLst>
                  <a:ext uri="{0D108BD9-81ED-4DB2-BD59-A6C34878D82A}">
                    <a16:rowId xmlns:a16="http://schemas.microsoft.com/office/drawing/2014/main" val="2377080804"/>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disease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a picture</a:t>
                      </a:r>
                      <a:endParaRPr lang="zh-CN" altLang="en-US" dirty="0"/>
                    </a:p>
                  </a:txBody>
                  <a:tcPr/>
                </a:tc>
                <a:extLst>
                  <a:ext uri="{0D108BD9-81ED-4DB2-BD59-A6C34878D82A}">
                    <a16:rowId xmlns:a16="http://schemas.microsoft.com/office/drawing/2014/main" val="2374756242"/>
                  </a:ext>
                </a:extLst>
              </a:tr>
            </a:tbl>
          </a:graphicData>
        </a:graphic>
      </p:graphicFrame>
      <p:sp>
        <p:nvSpPr>
          <p:cNvPr id="7" name="矩形 6">
            <a:extLst>
              <a:ext uri="{FF2B5EF4-FFF2-40B4-BE49-F238E27FC236}">
                <a16:creationId xmlns:a16="http://schemas.microsoft.com/office/drawing/2014/main" id="{F7F03181-3546-4BC4-ABA2-463D70DF57A7}"/>
              </a:ext>
            </a:extLst>
          </p:cNvPr>
          <p:cNvSpPr/>
          <p:nvPr/>
        </p:nvSpPr>
        <p:spPr>
          <a:xfrm>
            <a:off x="10758297" y="2547389"/>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a:t>
            </a:r>
            <a:endParaRPr lang="en-US" altLang="zh-CN" sz="16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05F6973-F2AD-4701-A92C-B18983BB1554}"/>
              </a:ext>
            </a:extLst>
          </p:cNvPr>
          <p:cNvSpPr/>
          <p:nvPr/>
        </p:nvSpPr>
        <p:spPr>
          <a:xfrm>
            <a:off x="10758297" y="4897367"/>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基于单词</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591763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46297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list——new dataset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graphicFrame>
        <p:nvGraphicFramePr>
          <p:cNvPr id="2" name="表格 2">
            <a:extLst>
              <a:ext uri="{FF2B5EF4-FFF2-40B4-BE49-F238E27FC236}">
                <a16:creationId xmlns:a16="http://schemas.microsoft.com/office/drawing/2014/main" id="{9626F317-557A-40D8-A1FB-8CF3E7E5F696}"/>
              </a:ext>
            </a:extLst>
          </p:cNvPr>
          <p:cNvGraphicFramePr>
            <a:graphicFrameLocks noGrp="1"/>
          </p:cNvGraphicFramePr>
          <p:nvPr>
            <p:extLst>
              <p:ext uri="{D42A27DB-BD31-4B8C-83A1-F6EECF244321}">
                <p14:modId xmlns:p14="http://schemas.microsoft.com/office/powerpoint/2010/main" val="2447006639"/>
              </p:ext>
            </p:extLst>
          </p:nvPr>
        </p:nvGraphicFramePr>
        <p:xfrm>
          <a:off x="2251268" y="2157046"/>
          <a:ext cx="8128000" cy="3205219"/>
        </p:xfrm>
        <a:graphic>
          <a:graphicData uri="http://schemas.openxmlformats.org/drawingml/2006/table">
            <a:tbl>
              <a:tblPr firstRow="1" bandRow="1">
                <a:tableStyleId>{9D7B26C5-4107-4FEC-AEDC-1716B250A1EF}</a:tableStyleId>
              </a:tblPr>
              <a:tblGrid>
                <a:gridCol w="4064000">
                  <a:extLst>
                    <a:ext uri="{9D8B030D-6E8A-4147-A177-3AD203B41FA5}">
                      <a16:colId xmlns:a16="http://schemas.microsoft.com/office/drawing/2014/main" val="987362710"/>
                    </a:ext>
                  </a:extLst>
                </a:gridCol>
                <a:gridCol w="4064000">
                  <a:extLst>
                    <a:ext uri="{9D8B030D-6E8A-4147-A177-3AD203B41FA5}">
                      <a16:colId xmlns:a16="http://schemas.microsoft.com/office/drawing/2014/main" val="3100826867"/>
                    </a:ext>
                  </a:extLst>
                </a:gridCol>
              </a:tblGrid>
              <a:tr h="2211698">
                <a:tc>
                  <a:txBody>
                    <a:bodyPr/>
                    <a:lstStyle/>
                    <a:p>
                      <a:pPr algn="ctr" fontAlgn="ctr">
                        <a:lnSpc>
                          <a:spcPct val="150000"/>
                        </a:lnSpc>
                      </a:pPr>
                      <a:r>
                        <a:rPr lang="en-US" sz="1800" b="1" u="none" strike="noStrike" dirty="0">
                          <a:effectLst/>
                        </a:rPr>
                        <a:t>the pencil is on the desk</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I'll pay for this in dollar</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 want to play with the dog</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 want to play with the doll</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effectLst/>
                        </a:rPr>
                        <a:t>open the door</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6582821"/>
                  </a:ext>
                </a:extLst>
              </a:tr>
              <a:tr h="993521">
                <a:tc>
                  <a:txBody>
                    <a:bodyPr/>
                    <a:lstStyle/>
                    <a:p>
                      <a:pPr algn="ctr" fontAlgn="ctr"/>
                      <a:r>
                        <a:rPr lang="en-US" sz="1800" b="1" u="none" strike="noStrike" dirty="0">
                          <a:effectLst/>
                        </a:rPr>
                        <a:t>I tell my </a:t>
                      </a:r>
                      <a:r>
                        <a:rPr lang="en-US" sz="1800" b="1" u="none" strike="noStrike" dirty="0" err="1">
                          <a:effectLst/>
                        </a:rPr>
                        <a:t>ancle</a:t>
                      </a:r>
                      <a:r>
                        <a:rPr lang="en-US" sz="1800" b="1" u="none" strike="noStrike" dirty="0">
                          <a:effectLst/>
                        </a:rPr>
                        <a:t> the </a:t>
                      </a:r>
                      <a:r>
                        <a:rPr lang="en-US" sz="1800" b="1" u="none" strike="noStrike" dirty="0" err="1">
                          <a:effectLst/>
                        </a:rPr>
                        <a:t>nithtmare</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r>
                        <a:rPr lang="en-US" sz="1800" b="1" u="none" strike="noStrike" dirty="0">
                          <a:effectLst/>
                        </a:rPr>
                        <a:t>I tell our secret to the cat</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effectLst/>
                        </a:rPr>
                        <a:t>turn on the light</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0203498"/>
                  </a:ext>
                </a:extLst>
              </a:tr>
            </a:tbl>
          </a:graphicData>
        </a:graphic>
      </p:graphicFrame>
    </p:spTree>
    <p:extLst>
      <p:ext uri="{BB962C8B-B14F-4D97-AF65-F5344CB8AC3E}">
        <p14:creationId xmlns:p14="http://schemas.microsoft.com/office/powerpoint/2010/main" val="21451630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220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服务器速度太慢，大规模实验不太现实</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一天最多</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组数据</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多对一（如何确定</a:t>
            </a:r>
            <a:r>
              <a:rPr lang="en-US" altLang="zh-CN" sz="1600" dirty="0">
                <a:latin typeface="微软雅黑" panose="020B0503020204020204" pitchFamily="34" charset="-122"/>
                <a:ea typeface="微软雅黑" panose="020B0503020204020204" pitchFamily="34" charset="-122"/>
              </a:rPr>
              <a:t>origin</a:t>
            </a:r>
            <a:r>
              <a:rPr lang="zh-CN" altLang="en-US" sz="1600" dirty="0">
                <a:latin typeface="微软雅黑" panose="020B0503020204020204" pitchFamily="34" charset="-122"/>
                <a:ea typeface="微软雅黑" panose="020B0503020204020204" pitchFamily="34" charset="-122"/>
              </a:rPr>
              <a:t>是什么）</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31432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7.20</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172496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上周任务完成情况</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数据集测试。</a:t>
            </a:r>
            <a:r>
              <a:rPr lang="zh-CN" altLang="en-US" sz="1600" dirty="0">
                <a:latin typeface="微软雅黑" panose="020B0503020204020204" pitchFamily="34" charset="-122"/>
                <a:ea typeface="微软雅黑" panose="020B0503020204020204" pitchFamily="34" charset="-122"/>
              </a:rPr>
              <a:t>总共测试</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句话（基于原有敏感</a:t>
            </a:r>
            <a:r>
              <a:rPr lang="en-US" altLang="zh-CN" sz="1600" dirty="0">
                <a:latin typeface="微软雅黑" panose="020B0503020204020204" pitchFamily="34" charset="-122"/>
                <a:ea typeface="微软雅黑" panose="020B0503020204020204" pitchFamily="34" charset="-122"/>
              </a:rPr>
              <a:t>command[B]</a:t>
            </a:r>
            <a:r>
              <a:rPr lang="zh-CN" altLang="en-US" sz="1600" dirty="0">
                <a:latin typeface="微软雅黑" panose="020B0503020204020204" pitchFamily="34" charset="-122"/>
                <a:ea typeface="微软雅黑" panose="020B0503020204020204" pitchFamily="34" charset="-122"/>
              </a:rPr>
              <a:t>，依据音素接近性编写</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个</a:t>
            </a:r>
            <a:r>
              <a:rPr lang="en-US" altLang="zh-CN" sz="1600" dirty="0">
                <a:latin typeface="微软雅黑" panose="020B0503020204020204" pitchFamily="34" charset="-122"/>
                <a:ea typeface="微软雅黑" panose="020B0503020204020204" pitchFamily="34" charset="-122"/>
              </a:rPr>
              <a:t>original</a:t>
            </a:r>
            <a:r>
              <a:rPr lang="zh-CN" altLang="en-US" sz="1600" dirty="0">
                <a:latin typeface="微软雅黑" panose="020B0503020204020204" pitchFamily="34" charset="-122"/>
                <a:ea typeface="微软雅黑" panose="020B0503020204020204" pitchFamily="34" charset="-122"/>
              </a:rPr>
              <a:t>句子</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），平均测试了</a:t>
            </a:r>
            <a:r>
              <a:rPr lang="en-US" altLang="zh-CN" sz="1600" dirty="0">
                <a:latin typeface="微软雅黑" panose="020B0503020204020204" pitchFamily="34" charset="-122"/>
                <a:ea typeface="微软雅黑" panose="020B0503020204020204" pitchFamily="34" charset="-122"/>
              </a:rPr>
              <a:t>2-3</a:t>
            </a:r>
            <a:r>
              <a:rPr lang="zh-CN" altLang="en-US" sz="1600" dirty="0">
                <a:latin typeface="微软雅黑" panose="020B0503020204020204" pitchFamily="34" charset="-122"/>
                <a:ea typeface="微软雅黑" panose="020B0503020204020204" pitchFamily="34" charset="-122"/>
              </a:rPr>
              <a:t>次。</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10ms</a:t>
            </a:r>
            <a:r>
              <a:rPr lang="zh-CN" altLang="en-US" sz="1600" b="1" dirty="0">
                <a:latin typeface="微软雅黑" panose="020B0503020204020204" pitchFamily="34" charset="-122"/>
                <a:ea typeface="微软雅黑" panose="020B0503020204020204" pitchFamily="34" charset="-122"/>
              </a:rPr>
              <a:t>与</a:t>
            </a:r>
            <a:r>
              <a:rPr lang="en-US" altLang="zh-CN" sz="1600" b="1" dirty="0">
                <a:latin typeface="微软雅黑" panose="020B0503020204020204" pitchFamily="34" charset="-122"/>
                <a:ea typeface="微软雅黑" panose="020B0503020204020204" pitchFamily="34" charset="-122"/>
              </a:rPr>
              <a:t>20ms</a:t>
            </a:r>
            <a:r>
              <a:rPr lang="zh-CN" altLang="en-US" sz="1600" b="1" dirty="0">
                <a:latin typeface="微软雅黑" panose="020B0503020204020204" pitchFamily="34" charset="-122"/>
                <a:ea typeface="微软雅黑" panose="020B0503020204020204" pitchFamily="34" charset="-122"/>
              </a:rPr>
              <a:t>切片实验</a:t>
            </a:r>
            <a:r>
              <a:rPr lang="zh-CN" altLang="en-US" sz="1600" dirty="0">
                <a:latin typeface="微软雅黑" panose="020B0503020204020204" pitchFamily="34" charset="-122"/>
                <a:ea typeface="微软雅黑" panose="020B0503020204020204" pitchFamily="34" charset="-122"/>
              </a:rPr>
              <a:t>与结果分析</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新数据集挖掘</a:t>
            </a:r>
            <a:r>
              <a:rPr lang="zh-CN" altLang="en-US" sz="1600" dirty="0">
                <a:latin typeface="微软雅黑" panose="020B0503020204020204" pitchFamily="34" charset="-122"/>
                <a:ea typeface="微软雅黑" panose="020B0503020204020204" pitchFamily="34" charset="-122"/>
              </a:rPr>
              <a:t>。搜索公开的语音数据集，最终选用</a:t>
            </a:r>
            <a:r>
              <a:rPr lang="en-US" altLang="zh-CN" sz="1600" dirty="0" err="1">
                <a:latin typeface="微软雅黑" panose="020B0503020204020204" pitchFamily="34" charset="-122"/>
                <a:ea typeface="微软雅黑" panose="020B0503020204020204" pitchFamily="34" charset="-122"/>
              </a:rPr>
              <a:t>librispeech</a:t>
            </a:r>
            <a:r>
              <a:rPr lang="zh-CN" altLang="en-US" sz="1600" dirty="0">
                <a:latin typeface="微软雅黑" panose="020B0503020204020204" pitchFamily="34" charset="-122"/>
                <a:ea typeface="微软雅黑" panose="020B0503020204020204" pitchFamily="34" charset="-122"/>
              </a:rPr>
              <a:t>，并准备基于</a:t>
            </a:r>
            <a:r>
              <a:rPr lang="en-US" altLang="zh-CN" sz="1600" dirty="0" err="1">
                <a:latin typeface="微软雅黑" panose="020B0503020204020204" pitchFamily="34" charset="-122"/>
                <a:ea typeface="微软雅黑" panose="020B0503020204020204" pitchFamily="34" charset="-122"/>
              </a:rPr>
              <a:t>librispeech</a:t>
            </a:r>
            <a:r>
              <a:rPr lang="zh-CN" altLang="en-US" sz="1600" dirty="0">
                <a:latin typeface="微软雅黑" panose="020B0503020204020204" pitchFamily="34" charset="-122"/>
                <a:ea typeface="微软雅黑" panose="020B0503020204020204" pitchFamily="34" charset="-122"/>
              </a:rPr>
              <a:t>的语料库进行</a:t>
            </a:r>
            <a:r>
              <a:rPr lang="en-US" altLang="zh-CN" sz="1600" dirty="0">
                <a:latin typeface="微软雅黑" panose="020B0503020204020204" pitchFamily="34" charset="-122"/>
                <a:ea typeface="微软雅黑" panose="020B0503020204020204" pitchFamily="34" charset="-122"/>
              </a:rPr>
              <a:t>AE</a:t>
            </a:r>
            <a:r>
              <a:rPr lang="zh-CN" altLang="en-US" sz="1600" dirty="0">
                <a:latin typeface="微软雅黑" panose="020B0503020204020204" pitchFamily="34" charset="-122"/>
                <a:ea typeface="微软雅黑" panose="020B0503020204020204" pitchFamily="34" charset="-122"/>
              </a:rPr>
              <a:t>攻击</a:t>
            </a:r>
          </a:p>
          <a:p>
            <a:pPr marL="285750" indent="-285750">
              <a:lnSpc>
                <a:spcPct val="200000"/>
              </a:lnSpc>
              <a:buFont typeface="Wingdings" panose="05000000000000000000" pitchFamily="2" charset="2"/>
              <a:buChar char="p"/>
            </a:pPr>
            <a:r>
              <a:rPr lang="en-US" altLang="zh-CN" sz="1600" dirty="0" err="1">
                <a:latin typeface="微软雅黑" panose="020B0503020204020204" pitchFamily="34" charset="-122"/>
                <a:ea typeface="微软雅黑" panose="020B0503020204020204" pitchFamily="34" charset="-122"/>
              </a:rPr>
              <a:t>Deepspeech</a:t>
            </a:r>
            <a:r>
              <a:rPr lang="zh-CN" altLang="en-US" sz="1600" dirty="0">
                <a:latin typeface="微软雅黑" panose="020B0503020204020204" pitchFamily="34" charset="-122"/>
                <a:ea typeface="微软雅黑" panose="020B0503020204020204" pitchFamily="34" charset="-122"/>
              </a:rPr>
              <a:t>有效的</a:t>
            </a:r>
            <a:r>
              <a:rPr lang="en-US" altLang="zh-CN" sz="1600" dirty="0">
                <a:latin typeface="微软雅黑" panose="020B0503020204020204" pitchFamily="34" charset="-122"/>
                <a:ea typeface="微软雅黑" panose="020B0503020204020204" pitchFamily="34" charset="-122"/>
              </a:rPr>
              <a:t>AE</a:t>
            </a:r>
            <a:r>
              <a:rPr lang="zh-CN" altLang="en-US" sz="1600" dirty="0">
                <a:latin typeface="微软雅黑" panose="020B0503020204020204" pitchFamily="34" charset="-122"/>
                <a:ea typeface="微软雅黑" panose="020B0503020204020204" pitchFamily="34" charset="-122"/>
              </a:rPr>
              <a:t>在</a:t>
            </a:r>
            <a:r>
              <a:rPr lang="zh-CN" altLang="en-US" sz="1600" b="1" dirty="0">
                <a:latin typeface="微软雅黑" panose="020B0503020204020204" pitchFamily="34" charset="-122"/>
                <a:ea typeface="微软雅黑" panose="020B0503020204020204" pitchFamily="34" charset="-122"/>
              </a:rPr>
              <a:t>其他商用黑盒</a:t>
            </a:r>
            <a:r>
              <a:rPr lang="en-US" altLang="zh-CN" sz="1600" b="1"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上的攻击效果测试</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91416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pic>
        <p:nvPicPr>
          <p:cNvPr id="3" name="图片 2"/>
          <p:cNvPicPr>
            <a:picLocks noChangeAspect="1"/>
          </p:cNvPicPr>
          <p:nvPr/>
        </p:nvPicPr>
        <p:blipFill>
          <a:blip r:embed="rId3"/>
          <a:stretch>
            <a:fillRect/>
          </a:stretch>
        </p:blipFill>
        <p:spPr>
          <a:xfrm>
            <a:off x="534095" y="2017475"/>
            <a:ext cx="11123809" cy="2895238"/>
          </a:xfrm>
          <a:prstGeom prst="rect">
            <a:avLst/>
          </a:prstGeom>
        </p:spPr>
      </p:pic>
      <p:sp>
        <p:nvSpPr>
          <p:cNvPr id="8" name="文本框 7"/>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减少传输时间（延迟），影响语音识别性能</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96486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24186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10ms/20ms</a:t>
            </a:r>
            <a:r>
              <a:rPr lang="zh-CN" altLang="en-US" sz="3200" b="1" dirty="0">
                <a:solidFill>
                  <a:prstClr val="black"/>
                </a:solidFill>
                <a:latin typeface="微软雅黑" panose="020B0503020204020204" pitchFamily="34" charset="-122"/>
                <a:ea typeface="微软雅黑" panose="020B0503020204020204" pitchFamily="34" charset="-122"/>
              </a:rPr>
              <a:t>切片实验</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1175579" cy="445006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C1:</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原始片段倍速直接合成识别正确（</a:t>
            </a:r>
            <a:r>
              <a:rPr lang="en-US" altLang="zh-CN" sz="1600" dirty="0">
                <a:latin typeface="微软雅黑" panose="020B0503020204020204" pitchFamily="34" charset="-122"/>
                <a:ea typeface="微软雅黑" panose="020B0503020204020204" pitchFamily="34" charset="-122"/>
              </a:rPr>
              <a:t>I want to take a picture</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C2:</a:t>
            </a:r>
            <a:r>
              <a:rPr lang="en-US" altLang="zh-CN" sz="1600" dirty="0">
                <a:latin typeface="微软雅黑" panose="020B0503020204020204" pitchFamily="34" charset="-122"/>
                <a:ea typeface="微软雅黑" panose="020B0503020204020204" pitchFamily="34" charset="-122"/>
              </a:rPr>
              <a:t> 10ms/20ms</a:t>
            </a:r>
            <a:r>
              <a:rPr lang="zh-CN" altLang="en-US" sz="1600" dirty="0">
                <a:latin typeface="微软雅黑" panose="020B0503020204020204" pitchFamily="34" charset="-122"/>
                <a:ea typeface="微软雅黑" panose="020B0503020204020204" pitchFamily="34" charset="-122"/>
              </a:rPr>
              <a:t>片段随机倍速合成识别为空</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片段</a:t>
            </a:r>
            <a:r>
              <a:rPr lang="en-US" altLang="zh-CN" sz="1600" dirty="0">
                <a:latin typeface="微软雅黑" panose="020B0503020204020204" pitchFamily="34" charset="-122"/>
                <a:ea typeface="微软雅黑" panose="020B0503020204020204" pitchFamily="34" charset="-122"/>
              </a:rPr>
              <a:t>0.9</a:t>
            </a:r>
            <a:r>
              <a:rPr lang="zh-CN" altLang="en-US" sz="1600" dirty="0">
                <a:latin typeface="微软雅黑" panose="020B0503020204020204" pitchFamily="34" charset="-122"/>
                <a:ea typeface="微软雅黑" panose="020B0503020204020204" pitchFamily="34" charset="-122"/>
              </a:rPr>
              <a:t>倍速合成识别为空</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C4</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不倍速切片中加入部分</a:t>
            </a:r>
            <a:r>
              <a:rPr lang="en-US" altLang="zh-CN" sz="1600" dirty="0">
                <a:latin typeface="微软雅黑" panose="020B0503020204020204" pitchFamily="34" charset="-122"/>
                <a:ea typeface="微软雅黑" panose="020B0503020204020204" pitchFamily="34" charset="-122"/>
              </a:rPr>
              <a:t>0.9</a:t>
            </a:r>
            <a:r>
              <a:rPr lang="zh-CN" altLang="en-US" sz="1600" dirty="0">
                <a:latin typeface="微软雅黑" panose="020B0503020204020204" pitchFamily="34" charset="-122"/>
                <a:ea typeface="微软雅黑" panose="020B0503020204020204" pitchFamily="34" charset="-122"/>
              </a:rPr>
              <a:t>倍速片段（</a:t>
            </a:r>
            <a:r>
              <a:rPr lang="en-US" altLang="zh-CN" sz="1600" dirty="0">
                <a:latin typeface="微软雅黑" panose="020B0503020204020204" pitchFamily="34" charset="-122"/>
                <a:ea typeface="微软雅黑" panose="020B0503020204020204" pitchFamily="34" charset="-122"/>
              </a:rPr>
              <a:t>32-36</a:t>
            </a:r>
            <a:r>
              <a:rPr lang="zh-CN" altLang="en-US" sz="1600" dirty="0">
                <a:latin typeface="微软雅黑" panose="020B0503020204020204" pitchFamily="34" charset="-122"/>
                <a:ea typeface="微软雅黑" panose="020B0503020204020204" pitchFamily="34" charset="-122"/>
              </a:rPr>
              <a:t>）：识别错误，且存在明显噪声</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C5</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不倍速切片中去除部分片段（</a:t>
            </a:r>
            <a:r>
              <a:rPr lang="en-US" altLang="zh-CN" sz="1600" dirty="0">
                <a:latin typeface="微软雅黑" panose="020B0503020204020204" pitchFamily="34" charset="-122"/>
                <a:ea typeface="微软雅黑" panose="020B0503020204020204" pitchFamily="34" charset="-122"/>
              </a:rPr>
              <a:t>32-36</a:t>
            </a:r>
            <a:r>
              <a:rPr lang="zh-CN" altLang="en-US" sz="1600" dirty="0">
                <a:latin typeface="微软雅黑" panose="020B0503020204020204" pitchFamily="34" charset="-122"/>
                <a:ea typeface="微软雅黑" panose="020B0503020204020204" pitchFamily="34" charset="-122"/>
              </a:rPr>
              <a:t>）：识别错误，结果同</a:t>
            </a:r>
            <a:r>
              <a:rPr lang="en-US" altLang="zh-CN" sz="1600" dirty="0">
                <a:latin typeface="微软雅黑" panose="020B0503020204020204" pitchFamily="34" charset="-122"/>
                <a:ea typeface="微软雅黑" panose="020B0503020204020204" pitchFamily="34" charset="-122"/>
              </a:rPr>
              <a:t>C4</a:t>
            </a:r>
            <a:r>
              <a:rPr lang="zh-CN" altLang="en-US" sz="1600" dirty="0">
                <a:latin typeface="微软雅黑" panose="020B0503020204020204" pitchFamily="34" charset="-122"/>
                <a:ea typeface="微软雅黑" panose="020B0503020204020204" pitchFamily="34" charset="-122"/>
              </a:rPr>
              <a:t>，无明显噪声</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C6</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20ms</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（识别空）</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220</a:t>
            </a:r>
            <a:r>
              <a:rPr lang="zh-CN" altLang="en-US" sz="1600" dirty="0">
                <a:latin typeface="微软雅黑" panose="020B0503020204020204" pitchFamily="34" charset="-122"/>
                <a:ea typeface="微软雅黑" panose="020B0503020204020204" pitchFamily="34" charset="-122"/>
              </a:rPr>
              <a:t>（识别有结果）</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230</a:t>
            </a:r>
            <a:r>
              <a:rPr lang="zh-CN" altLang="en-US" sz="1600" dirty="0">
                <a:latin typeface="微软雅黑" panose="020B0503020204020204" pitchFamily="34" charset="-122"/>
                <a:ea typeface="微软雅黑" panose="020B0503020204020204" pitchFamily="34" charset="-122"/>
              </a:rPr>
              <a:t>（临界值）</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音频长短：</a:t>
            </a:r>
            <a:r>
              <a:rPr lang="en-US" altLang="zh-CN" sz="1600" dirty="0">
                <a:solidFill>
                  <a:prstClr val="black"/>
                </a:solidFill>
                <a:latin typeface="微软雅黑" panose="020B0503020204020204" pitchFamily="34" charset="-122"/>
                <a:ea typeface="微软雅黑" panose="020B0503020204020204" pitchFamily="34" charset="-122"/>
              </a:rPr>
              <a:t>20ms</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0.9</a:t>
            </a:r>
            <a:r>
              <a:rPr lang="zh-CN" altLang="en-US" sz="1600" dirty="0">
                <a:solidFill>
                  <a:prstClr val="black"/>
                </a:solidFill>
                <a:latin typeface="微软雅黑" panose="020B0503020204020204" pitchFamily="34" charset="-122"/>
                <a:ea typeface="微软雅黑" panose="020B0503020204020204" pitchFamily="34" charset="-122"/>
              </a:rPr>
              <a:t>倍速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8ms</a:t>
            </a:r>
            <a:r>
              <a:rPr lang="zh-CN" altLang="en-US" sz="1600" dirty="0">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12ms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120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17ms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18ms</a:t>
            </a:r>
            <a:r>
              <a:rPr lang="zh-CN" altLang="en-US" sz="1600" dirty="0">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def </a:t>
            </a:r>
            <a:r>
              <a:rPr lang="en-US" altLang="zh-CN" sz="1600" dirty="0" err="1">
                <a:solidFill>
                  <a:prstClr val="black"/>
                </a:solidFill>
                <a:latin typeface="微软雅黑" panose="020B0503020204020204" pitchFamily="34" charset="-122"/>
                <a:ea typeface="微软雅黑" panose="020B0503020204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rPr>
              <a:t>(channels, speed=1., </a:t>
            </a:r>
            <a:r>
              <a:rPr lang="en-US" altLang="zh-CN" sz="1600" dirty="0" err="1">
                <a:solidFill>
                  <a:prstClr val="black"/>
                </a:solidFill>
                <a:latin typeface="微软雅黑" panose="020B0503020204020204" pitchFamily="34" charset="-122"/>
                <a:ea typeface="微软雅黑" panose="020B0503020204020204" pitchFamily="34" charset="-122"/>
              </a:rPr>
              <a:t>frame_length</a:t>
            </a:r>
            <a:r>
              <a:rPr lang="en-US" altLang="zh-CN" sz="1600" dirty="0">
                <a:solidFill>
                  <a:prstClr val="black"/>
                </a:solidFill>
                <a:latin typeface="微软雅黑" panose="020B0503020204020204" pitchFamily="34" charset="-122"/>
                <a:ea typeface="微软雅黑" panose="020B0503020204020204" pitchFamily="34" charset="-122"/>
              </a:rPr>
              <a:t>=256, </a:t>
            </a:r>
            <a:r>
              <a:rPr lang="en-US" altLang="zh-CN" sz="1600" dirty="0" err="1">
                <a:solidFill>
                  <a:prstClr val="black"/>
                </a:solidFill>
                <a:latin typeface="微软雅黑" panose="020B0503020204020204" pitchFamily="34" charset="-122"/>
                <a:ea typeface="微软雅黑" panose="020B0503020204020204" pitchFamily="34" charset="-122"/>
              </a:rPr>
              <a:t>analysis_hop</a:t>
            </a:r>
            <a:r>
              <a:rPr lang="en-US" altLang="zh-CN" sz="1600" dirty="0">
                <a:solidFill>
                  <a:prstClr val="black"/>
                </a:solidFill>
                <a:latin typeface="微软雅黑" panose="020B0503020204020204" pitchFamily="34" charset="-122"/>
                <a:ea typeface="微软雅黑" panose="020B0503020204020204" pitchFamily="34" charset="-122"/>
              </a:rPr>
              <a:t>=None, </a:t>
            </a:r>
            <a:r>
              <a:rPr lang="en-US" altLang="zh-CN" sz="1600" dirty="0" err="1">
                <a:solidFill>
                  <a:prstClr val="black"/>
                </a:solidFill>
                <a:latin typeface="微软雅黑" panose="020B0503020204020204" pitchFamily="34" charset="-122"/>
                <a:ea typeface="微软雅黑" panose="020B0503020204020204" pitchFamily="34" charset="-122"/>
              </a:rPr>
              <a:t>synthesis_hop</a:t>
            </a:r>
            <a:r>
              <a:rPr lang="en-US" altLang="zh-CN" sz="1600" dirty="0">
                <a:solidFill>
                  <a:prstClr val="black"/>
                </a:solidFill>
                <a:latin typeface="微软雅黑" panose="020B0503020204020204" pitchFamily="34" charset="-122"/>
                <a:ea typeface="微软雅黑" panose="020B0503020204020204" pitchFamily="34" charset="-122"/>
              </a:rPr>
              <a:t>=None)</a:t>
            </a:r>
          </a:p>
        </p:txBody>
      </p:sp>
    </p:spTree>
    <p:extLst>
      <p:ext uri="{BB962C8B-B14F-4D97-AF65-F5344CB8AC3E}">
        <p14:creationId xmlns:p14="http://schemas.microsoft.com/office/powerpoint/2010/main" val="23749209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36510" cy="584775"/>
          </a:xfrm>
          <a:prstGeom prst="rect">
            <a:avLst/>
          </a:prstGeom>
        </p:spPr>
        <p:txBody>
          <a:bodyPr wrap="none">
            <a:spAutoFit/>
          </a:bodyPr>
          <a:lstStyle/>
          <a:p>
            <a:r>
              <a:rPr lang="zh-CN" altLang="en-US" sz="3200" b="1" dirty="0">
                <a:latin typeface="微软雅黑" panose="020B0503020204020204" pitchFamily="34" charset="-122"/>
                <a:ea typeface="微软雅黑" panose="020B0503020204020204" pitchFamily="34" charset="-122"/>
              </a:rPr>
              <a:t>数据集测试</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1175579" cy="346517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C1:</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不片段倍速直接合成识别正确（</a:t>
            </a:r>
            <a:r>
              <a:rPr lang="en-US" altLang="zh-CN" sz="1600" dirty="0">
                <a:latin typeface="微软雅黑" panose="020B0503020204020204" pitchFamily="34" charset="-122"/>
                <a:ea typeface="微软雅黑" panose="020B0503020204020204" pitchFamily="34" charset="-122"/>
              </a:rPr>
              <a:t>I want to take a picture</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I want to play with the dog – open the dog&amp; door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Window: for food and a winter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Print: prince I</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：有点类似于大海捞针</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：分类攻击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：利用</a:t>
            </a:r>
            <a:r>
              <a:rPr lang="en-US" altLang="zh-CN" sz="1600" dirty="0" err="1">
                <a:solidFill>
                  <a:prstClr val="black"/>
                </a:solidFill>
                <a:latin typeface="微软雅黑" panose="020B0503020204020204" pitchFamily="34" charset="-122"/>
                <a:ea typeface="微软雅黑" panose="020B0503020204020204" pitchFamily="34" charset="-122"/>
              </a:rPr>
              <a:t>librispeech</a:t>
            </a:r>
            <a:r>
              <a:rPr lang="zh-CN" altLang="en-US" sz="1600" dirty="0">
                <a:solidFill>
                  <a:prstClr val="black"/>
                </a:solidFill>
                <a:latin typeface="微软雅黑" panose="020B0503020204020204" pitchFamily="34" charset="-122"/>
                <a:ea typeface="微软雅黑" panose="020B0503020204020204" pitchFamily="34" charset="-122"/>
              </a:rPr>
              <a:t>等更大的数据集做打捞工作</a:t>
            </a: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F06F87A-DA93-4E22-8CE1-2C077562D401}"/>
              </a:ext>
            </a:extLst>
          </p:cNvPr>
          <p:cNvPicPr>
            <a:picLocks noChangeAspect="1"/>
          </p:cNvPicPr>
          <p:nvPr/>
        </p:nvPicPr>
        <p:blipFill>
          <a:blip r:embed="rId3"/>
          <a:stretch>
            <a:fillRect/>
          </a:stretch>
        </p:blipFill>
        <p:spPr>
          <a:xfrm>
            <a:off x="7066012" y="2986394"/>
            <a:ext cx="4695238" cy="2866667"/>
          </a:xfrm>
          <a:prstGeom prst="rect">
            <a:avLst/>
          </a:prstGeom>
        </p:spPr>
      </p:pic>
    </p:spTree>
    <p:extLst>
      <p:ext uri="{BB962C8B-B14F-4D97-AF65-F5344CB8AC3E}">
        <p14:creationId xmlns:p14="http://schemas.microsoft.com/office/powerpoint/2010/main" val="219980535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06260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10ms/20ms</a:t>
            </a:r>
            <a:r>
              <a:rPr lang="zh-CN" altLang="en-US" sz="3200" b="1" dirty="0">
                <a:solidFill>
                  <a:prstClr val="black"/>
                </a:solidFill>
                <a:latin typeface="微软雅黑" panose="020B0503020204020204" pitchFamily="34" charset="-122"/>
                <a:ea typeface="微软雅黑" panose="020B0503020204020204" pitchFamily="34" charset="-122"/>
              </a:rPr>
              <a:t>切片丢弃实验</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4106565" cy="395762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Join2, Join5</a:t>
            </a:r>
            <a:r>
              <a:rPr lang="zh-CN" altLang="en-US" sz="1600" b="1" dirty="0">
                <a:latin typeface="微软雅黑" panose="020B0503020204020204" pitchFamily="34" charset="-122"/>
                <a:ea typeface="微软雅黑" panose="020B0503020204020204" pitchFamily="34" charset="-122"/>
              </a:rPr>
              <a:t>：</a:t>
            </a:r>
            <a:r>
              <a:rPr lang="en-US" altLang="zh-CN" sz="1600" b="1" dirty="0" err="1">
                <a:latin typeface="微软雅黑" panose="020B0503020204020204" pitchFamily="34" charset="-122"/>
                <a:ea typeface="微软雅黑" panose="020B0503020204020204" pitchFamily="34" charset="-122"/>
              </a:rPr>
              <a:t>i</a:t>
            </a:r>
            <a:r>
              <a:rPr lang="en-US" altLang="zh-CN" sz="1600" b="1" dirty="0">
                <a:latin typeface="微软雅黑" panose="020B0503020204020204" pitchFamily="34" charset="-122"/>
                <a:ea typeface="微软雅黑" panose="020B0503020204020204" pitchFamily="34" charset="-122"/>
              </a:rPr>
              <a:t> wanted the picture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Join7: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went to creetur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Join8: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went to crater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Join9: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what is your picture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Join13: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what is hardier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 14: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what is your dish</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 15: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wanted fisher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 16: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want to fish</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B0717A33-304B-4D96-917E-B3FDAF3D21E5}"/>
              </a:ext>
            </a:extLst>
          </p:cNvPr>
          <p:cNvSpPr/>
          <p:nvPr/>
        </p:nvSpPr>
        <p:spPr>
          <a:xfrm>
            <a:off x="6268358" y="1844399"/>
            <a:ext cx="4106565"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Join17</a:t>
            </a:r>
            <a:r>
              <a:rPr lang="zh-CN" altLang="en-US" sz="1600" b="1" dirty="0">
                <a:latin typeface="微软雅黑" panose="020B0503020204020204" pitchFamily="34" charset="-122"/>
                <a:ea typeface="微软雅黑" panose="020B0503020204020204" pitchFamily="34" charset="-122"/>
              </a:rPr>
              <a:t>：</a:t>
            </a:r>
            <a:r>
              <a:rPr lang="en-US" altLang="zh-CN" sz="1600" b="1" dirty="0" err="1">
                <a:latin typeface="微软雅黑" panose="020B0503020204020204" pitchFamily="34" charset="-122"/>
                <a:ea typeface="微软雅黑" panose="020B0503020204020204" pitchFamily="34" charset="-122"/>
              </a:rPr>
              <a:t>i</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Join20: she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Join21: the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Join22: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wanted her to picture</a:t>
            </a:r>
          </a:p>
        </p:txBody>
      </p:sp>
      <p:sp>
        <p:nvSpPr>
          <p:cNvPr id="2" name="矩形 1">
            <a:extLst>
              <a:ext uri="{FF2B5EF4-FFF2-40B4-BE49-F238E27FC236}">
                <a16:creationId xmlns:a16="http://schemas.microsoft.com/office/drawing/2014/main" id="{4A404BDD-8DB5-4BE1-8E20-E75EFDEAF841}"/>
              </a:ext>
            </a:extLst>
          </p:cNvPr>
          <p:cNvSpPr/>
          <p:nvPr/>
        </p:nvSpPr>
        <p:spPr>
          <a:xfrm>
            <a:off x="5914902" y="5275739"/>
            <a:ext cx="5802923" cy="923330"/>
          </a:xfrm>
          <a:prstGeom prst="rect">
            <a:avLst/>
          </a:prstGeom>
        </p:spPr>
        <p:txBody>
          <a:bodyPr wrap="square">
            <a:spAutoFit/>
          </a:bodyPr>
          <a:lstStyle/>
          <a:p>
            <a:r>
              <a:rPr lang="en-US" altLang="zh-CN" dirty="0"/>
              <a:t>Hear “No Evil”, See “Kenansville”*: Efficient and</a:t>
            </a:r>
          </a:p>
          <a:p>
            <a:r>
              <a:rPr lang="en-US" altLang="zh-CN" dirty="0"/>
              <a:t>Transferable Black-Box Attacks on Speech</a:t>
            </a:r>
          </a:p>
          <a:p>
            <a:r>
              <a:rPr lang="en-US" altLang="zh-CN" dirty="0"/>
              <a:t>Recognition and Voice Identification Systems</a:t>
            </a:r>
            <a:endParaRPr lang="zh-CN" altLang="en-US" dirty="0"/>
          </a:p>
        </p:txBody>
      </p:sp>
      <p:sp>
        <p:nvSpPr>
          <p:cNvPr id="7" name="矩形 6">
            <a:extLst>
              <a:ext uri="{FF2B5EF4-FFF2-40B4-BE49-F238E27FC236}">
                <a16:creationId xmlns:a16="http://schemas.microsoft.com/office/drawing/2014/main" id="{DBC323F1-A250-4400-9E2F-FE13E0EDC892}"/>
              </a:ext>
            </a:extLst>
          </p:cNvPr>
          <p:cNvSpPr/>
          <p:nvPr/>
        </p:nvSpPr>
        <p:spPr>
          <a:xfrm>
            <a:off x="5914901" y="4092330"/>
            <a:ext cx="5802923" cy="369332"/>
          </a:xfrm>
          <a:prstGeom prst="rect">
            <a:avLst/>
          </a:prstGeom>
        </p:spPr>
        <p:txBody>
          <a:bodyPr wrap="square">
            <a:spAutoFit/>
          </a:bodyPr>
          <a:lstStyle/>
          <a:p>
            <a:r>
              <a:rPr lang="en-US" altLang="zh-CN" dirty="0"/>
              <a:t>Baidu ASR</a:t>
            </a:r>
            <a:r>
              <a:rPr lang="zh-CN" altLang="en-US"/>
              <a:t>也错</a:t>
            </a:r>
            <a:endParaRPr lang="zh-CN" altLang="en-US" dirty="0"/>
          </a:p>
        </p:txBody>
      </p:sp>
    </p:spTree>
    <p:extLst>
      <p:ext uri="{BB962C8B-B14F-4D97-AF65-F5344CB8AC3E}">
        <p14:creationId xmlns:p14="http://schemas.microsoft.com/office/powerpoint/2010/main" val="24055319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13414210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9823523" cy="584775"/>
          </a:xfrm>
          <a:prstGeom prst="rect">
            <a:avLst/>
          </a:prstGeom>
        </p:spPr>
        <p:txBody>
          <a:bodyPr wrap="none">
            <a:spAutoFit/>
          </a:bodyPr>
          <a:lstStyle/>
          <a:p>
            <a:r>
              <a:rPr lang="en-US" altLang="zh-CN" sz="3200" b="1" dirty="0" err="1">
                <a:latin typeface="微软雅黑" panose="020B0503020204020204" pitchFamily="34" charset="-122"/>
                <a:ea typeface="微软雅黑" panose="020B0503020204020204" pitchFamily="34" charset="-122"/>
              </a:rPr>
              <a:t>Deepspeech</a:t>
            </a:r>
            <a:r>
              <a:rPr lang="zh-CN" altLang="en-US" sz="3200" b="1" dirty="0">
                <a:latin typeface="微软雅黑" panose="020B0503020204020204" pitchFamily="34" charset="-122"/>
                <a:ea typeface="微软雅黑" panose="020B0503020204020204" pitchFamily="34" charset="-122"/>
              </a:rPr>
              <a:t>有效的</a:t>
            </a:r>
            <a:r>
              <a:rPr lang="en-US" altLang="zh-CN" sz="3200" b="1" dirty="0">
                <a:latin typeface="微软雅黑" panose="020B0503020204020204" pitchFamily="34" charset="-122"/>
                <a:ea typeface="微软雅黑" panose="020B0503020204020204" pitchFamily="34" charset="-122"/>
              </a:rPr>
              <a:t>AE</a:t>
            </a:r>
            <a:r>
              <a:rPr lang="zh-CN" altLang="en-US" sz="3200" b="1" dirty="0">
                <a:latin typeface="微软雅黑" panose="020B0503020204020204" pitchFamily="34" charset="-122"/>
                <a:ea typeface="微软雅黑" panose="020B0503020204020204" pitchFamily="34" charset="-122"/>
              </a:rPr>
              <a:t>在其他商用</a:t>
            </a:r>
            <a:r>
              <a:rPr lang="en-US" altLang="zh-CN" sz="3200" b="1" dirty="0">
                <a:latin typeface="微软雅黑" panose="020B0503020204020204" pitchFamily="34" charset="-122"/>
                <a:ea typeface="微软雅黑" panose="020B0503020204020204" pitchFamily="34" charset="-122"/>
              </a:rPr>
              <a:t>ASR</a:t>
            </a:r>
            <a:r>
              <a:rPr lang="zh-CN" altLang="en-US" sz="3200" b="1" dirty="0">
                <a:latin typeface="微软雅黑" panose="020B0503020204020204" pitchFamily="34" charset="-122"/>
                <a:ea typeface="微软雅黑" panose="020B0503020204020204" pitchFamily="34" charset="-122"/>
              </a:rPr>
              <a:t>上的攻击效果</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117557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Take action</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Wait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科大讯飞和百度对于面向</a:t>
            </a:r>
            <a:r>
              <a:rPr lang="en-US" altLang="zh-CN" sz="1600" dirty="0" err="1">
                <a:solidFill>
                  <a:prstClr val="black"/>
                </a:solidFill>
                <a:latin typeface="微软雅黑" panose="020B0503020204020204" pitchFamily="34" charset="-122"/>
                <a:ea typeface="微软雅黑" panose="020B0503020204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rPr>
              <a:t>生成的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识别正确，对噪声鲁棒性强</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108660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7.22</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17278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24186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10ms/20ms</a:t>
            </a:r>
            <a:r>
              <a:rPr lang="zh-CN" altLang="en-US" sz="3200" b="1" dirty="0">
                <a:solidFill>
                  <a:prstClr val="black"/>
                </a:solidFill>
                <a:latin typeface="微软雅黑" panose="020B0503020204020204" pitchFamily="34" charset="-122"/>
                <a:ea typeface="微软雅黑" panose="020B0503020204020204" pitchFamily="34" charset="-122"/>
              </a:rPr>
              <a:t>实例说明</a:t>
            </a:r>
          </a:p>
        </p:txBody>
      </p:sp>
      <p:sp>
        <p:nvSpPr>
          <p:cNvPr id="2" name="矩形 1">
            <a:extLst>
              <a:ext uri="{FF2B5EF4-FFF2-40B4-BE49-F238E27FC236}">
                <a16:creationId xmlns:a16="http://schemas.microsoft.com/office/drawing/2014/main" id="{FB09474B-7D04-4BCC-A438-B59BE5D31F49}"/>
              </a:ext>
            </a:extLst>
          </p:cNvPr>
          <p:cNvSpPr/>
          <p:nvPr/>
        </p:nvSpPr>
        <p:spPr>
          <a:xfrm>
            <a:off x="6561015" y="4720737"/>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7EEF8362-4F8A-4936-AF23-0149F607C2F1}"/>
              </a:ext>
            </a:extLst>
          </p:cNvPr>
          <p:cNvSpPr/>
          <p:nvPr/>
        </p:nvSpPr>
        <p:spPr>
          <a:xfrm>
            <a:off x="7219095" y="4193199"/>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B457DFD2-472D-4BC8-ABCC-47C66FD44199}"/>
              </a:ext>
            </a:extLst>
          </p:cNvPr>
          <p:cNvSpPr/>
          <p:nvPr/>
        </p:nvSpPr>
        <p:spPr>
          <a:xfrm>
            <a:off x="7877175" y="3665661"/>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25F0647E-4BAB-45C0-9DCF-C589E5D75DE4}"/>
              </a:ext>
            </a:extLst>
          </p:cNvPr>
          <p:cNvSpPr/>
          <p:nvPr/>
        </p:nvSpPr>
        <p:spPr>
          <a:xfrm>
            <a:off x="8535255" y="3138123"/>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D9DD3A77-EA86-489D-A115-279E9F545A1B}"/>
              </a:ext>
            </a:extLst>
          </p:cNvPr>
          <p:cNvSpPr/>
          <p:nvPr/>
        </p:nvSpPr>
        <p:spPr>
          <a:xfrm>
            <a:off x="9193335" y="2610585"/>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ACC83FE3-C0DE-401D-9066-AD8EA53D5EB0}"/>
              </a:ext>
            </a:extLst>
          </p:cNvPr>
          <p:cNvSpPr/>
          <p:nvPr/>
        </p:nvSpPr>
        <p:spPr>
          <a:xfrm>
            <a:off x="9851415" y="2083047"/>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6D432B73-E51C-420F-9935-33F90EB5EF7E}"/>
              </a:ext>
            </a:extLst>
          </p:cNvPr>
          <p:cNvSpPr txBox="1"/>
          <p:nvPr/>
        </p:nvSpPr>
        <p:spPr>
          <a:xfrm>
            <a:off x="7009743" y="5270988"/>
            <a:ext cx="41870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16</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79F72408-A10E-4633-B8CE-6DAA1FB57AC3}"/>
              </a:ext>
            </a:extLst>
          </p:cNvPr>
          <p:cNvSpPr txBox="1"/>
          <p:nvPr/>
        </p:nvSpPr>
        <p:spPr>
          <a:xfrm>
            <a:off x="6709661" y="4272302"/>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5CF236F0-52E1-42D1-A8D5-9D4ADA01D3F0}"/>
              </a:ext>
            </a:extLst>
          </p:cNvPr>
          <p:cNvSpPr txBox="1"/>
          <p:nvPr/>
        </p:nvSpPr>
        <p:spPr>
          <a:xfrm>
            <a:off x="7444864" y="3754629"/>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6AC3D88F-7381-430D-89FD-1E1078C7C52F}"/>
              </a:ext>
            </a:extLst>
          </p:cNvPr>
          <p:cNvSpPr txBox="1"/>
          <p:nvPr/>
        </p:nvSpPr>
        <p:spPr>
          <a:xfrm>
            <a:off x="8056174" y="3306194"/>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2DB23944-4D85-43F6-A4F3-6AC22DFAB0D7}"/>
              </a:ext>
            </a:extLst>
          </p:cNvPr>
          <p:cNvSpPr txBox="1"/>
          <p:nvPr/>
        </p:nvSpPr>
        <p:spPr>
          <a:xfrm>
            <a:off x="8714254" y="2768791"/>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B793171E-FC6E-4E5E-B470-F88DA67EB47B}"/>
              </a:ext>
            </a:extLst>
          </p:cNvPr>
          <p:cNvSpPr txBox="1"/>
          <p:nvPr/>
        </p:nvSpPr>
        <p:spPr>
          <a:xfrm>
            <a:off x="9372334" y="2241253"/>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B9DA6C32-6FCF-4564-B46B-E3BC93C25751}"/>
              </a:ext>
            </a:extLst>
          </p:cNvPr>
          <p:cNvSpPr txBox="1"/>
          <p:nvPr/>
        </p:nvSpPr>
        <p:spPr>
          <a:xfrm>
            <a:off x="10300143" y="1705371"/>
            <a:ext cx="41870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16</a:t>
            </a:r>
            <a:endParaRPr lang="zh-CN" altLang="en-US" dirty="0">
              <a:latin typeface="Times New Roman" panose="02020603050405020304" pitchFamily="18" charset="0"/>
              <a:cs typeface="Times New Roman" panose="02020603050405020304" pitchFamily="18" charset="0"/>
            </a:endParaRPr>
          </a:p>
        </p:txBody>
      </p:sp>
      <p:cxnSp>
        <p:nvCxnSpPr>
          <p:cNvPr id="18" name="直接连接符 17">
            <a:extLst>
              <a:ext uri="{FF2B5EF4-FFF2-40B4-BE49-F238E27FC236}">
                <a16:creationId xmlns:a16="http://schemas.microsoft.com/office/drawing/2014/main" id="{7E85F07C-2EF2-4EC5-B7F4-3995E1130E74}"/>
              </a:ext>
            </a:extLst>
          </p:cNvPr>
          <p:cNvCxnSpPr/>
          <p:nvPr/>
        </p:nvCxnSpPr>
        <p:spPr>
          <a:xfrm>
            <a:off x="9851415" y="1555509"/>
            <a:ext cx="0" cy="441666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0AAA229-1803-42DC-B53F-A1D8F28AE4A4}"/>
              </a:ext>
            </a:extLst>
          </p:cNvPr>
          <p:cNvCxnSpPr/>
          <p:nvPr/>
        </p:nvCxnSpPr>
        <p:spPr>
          <a:xfrm>
            <a:off x="6561015" y="1555509"/>
            <a:ext cx="0" cy="441666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F3079E22-69CC-42C0-95D9-33F1A6B572C6}"/>
              </a:ext>
            </a:extLst>
          </p:cNvPr>
          <p:cNvCxnSpPr/>
          <p:nvPr/>
        </p:nvCxnSpPr>
        <p:spPr>
          <a:xfrm>
            <a:off x="6561015" y="1800225"/>
            <a:ext cx="32904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7494FEED-7788-43D3-B0A7-83A72E3D6E2B}"/>
              </a:ext>
            </a:extLst>
          </p:cNvPr>
          <p:cNvSpPr txBox="1"/>
          <p:nvPr/>
        </p:nvSpPr>
        <p:spPr>
          <a:xfrm>
            <a:off x="8049213" y="1397516"/>
            <a:ext cx="41549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40</a:t>
            </a:r>
            <a:endParaRPr lang="zh-CN" altLang="en-US"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107047A8-E035-46DF-AE56-A7C4B0A2D437}"/>
              </a:ext>
            </a:extLst>
          </p:cNvPr>
          <p:cNvSpPr/>
          <p:nvPr/>
        </p:nvSpPr>
        <p:spPr>
          <a:xfrm>
            <a:off x="904345" y="4730602"/>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a:extLst>
              <a:ext uri="{FF2B5EF4-FFF2-40B4-BE49-F238E27FC236}">
                <a16:creationId xmlns:a16="http://schemas.microsoft.com/office/drawing/2014/main" id="{469269A2-D296-4491-A856-EA4EEF964026}"/>
              </a:ext>
            </a:extLst>
          </p:cNvPr>
          <p:cNvSpPr/>
          <p:nvPr/>
        </p:nvSpPr>
        <p:spPr>
          <a:xfrm>
            <a:off x="1372809" y="4203064"/>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9B8874F8-358D-4A5F-B666-C4B4C7F8C86E}"/>
              </a:ext>
            </a:extLst>
          </p:cNvPr>
          <p:cNvSpPr/>
          <p:nvPr/>
        </p:nvSpPr>
        <p:spPr>
          <a:xfrm>
            <a:off x="1904233" y="3675526"/>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a:extLst>
              <a:ext uri="{FF2B5EF4-FFF2-40B4-BE49-F238E27FC236}">
                <a16:creationId xmlns:a16="http://schemas.microsoft.com/office/drawing/2014/main" id="{1051CB2A-0AFD-497A-9B6A-29750A30B034}"/>
              </a:ext>
            </a:extLst>
          </p:cNvPr>
          <p:cNvSpPr/>
          <p:nvPr/>
        </p:nvSpPr>
        <p:spPr>
          <a:xfrm>
            <a:off x="2356646" y="3150923"/>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4F846117-9AC2-4C26-BD6C-CE2BDEE82054}"/>
              </a:ext>
            </a:extLst>
          </p:cNvPr>
          <p:cNvSpPr/>
          <p:nvPr/>
        </p:nvSpPr>
        <p:spPr>
          <a:xfrm>
            <a:off x="2775184" y="2621918"/>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93F4B42E-1D4E-4B2A-AB3F-F10EBBB6C1E4}"/>
              </a:ext>
            </a:extLst>
          </p:cNvPr>
          <p:cNvSpPr/>
          <p:nvPr/>
        </p:nvSpPr>
        <p:spPr>
          <a:xfrm>
            <a:off x="3308831" y="2083047"/>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a:extLst>
              <a:ext uri="{FF2B5EF4-FFF2-40B4-BE49-F238E27FC236}">
                <a16:creationId xmlns:a16="http://schemas.microsoft.com/office/drawing/2014/main" id="{7EC197E8-1AD1-446A-9E37-2932BC0B9C3B}"/>
              </a:ext>
            </a:extLst>
          </p:cNvPr>
          <p:cNvSpPr txBox="1"/>
          <p:nvPr/>
        </p:nvSpPr>
        <p:spPr>
          <a:xfrm>
            <a:off x="1353073" y="5280853"/>
            <a:ext cx="41870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16</a:t>
            </a:r>
            <a:endParaRPr lang="zh-CN" altLang="en-US" dirty="0">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7234A20B-F1C9-4D47-BC2F-F9D0DC84B998}"/>
              </a:ext>
            </a:extLst>
          </p:cNvPr>
          <p:cNvSpPr txBox="1"/>
          <p:nvPr/>
        </p:nvSpPr>
        <p:spPr>
          <a:xfrm>
            <a:off x="872755" y="4375897"/>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A452C363-A960-4DE4-BF0F-0781016884A6}"/>
              </a:ext>
            </a:extLst>
          </p:cNvPr>
          <p:cNvSpPr txBox="1"/>
          <p:nvPr/>
        </p:nvSpPr>
        <p:spPr>
          <a:xfrm>
            <a:off x="1401918" y="3811019"/>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28C4C94-D3D4-47A5-B57F-0ADBB205B9F8}"/>
              </a:ext>
            </a:extLst>
          </p:cNvPr>
          <p:cNvSpPr txBox="1"/>
          <p:nvPr/>
        </p:nvSpPr>
        <p:spPr>
          <a:xfrm>
            <a:off x="1867378" y="3247444"/>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3298B229-6CD8-4856-9738-2F42C1207AFC}"/>
              </a:ext>
            </a:extLst>
          </p:cNvPr>
          <p:cNvSpPr txBox="1"/>
          <p:nvPr/>
        </p:nvSpPr>
        <p:spPr>
          <a:xfrm>
            <a:off x="2297436" y="2752216"/>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62B89509-6540-4641-B93C-681093B04763}"/>
              </a:ext>
            </a:extLst>
          </p:cNvPr>
          <p:cNvSpPr txBox="1"/>
          <p:nvPr/>
        </p:nvSpPr>
        <p:spPr>
          <a:xfrm>
            <a:off x="2856995" y="2237899"/>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C5EB7808-21CB-4058-80A7-939C1D2B7245}"/>
              </a:ext>
            </a:extLst>
          </p:cNvPr>
          <p:cNvSpPr txBox="1"/>
          <p:nvPr/>
        </p:nvSpPr>
        <p:spPr>
          <a:xfrm>
            <a:off x="3336306" y="5368072"/>
            <a:ext cx="296814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7.2*5+16 = 52 &gt; 50</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562014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模型建立与验证</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543494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Max(k)  k * Int(</a:t>
            </a:r>
            <a:r>
              <a:rPr lang="en-US" altLang="zh-CN" sz="1600" b="1" dirty="0" err="1">
                <a:latin typeface="微软雅黑" panose="020B0503020204020204" pitchFamily="34" charset="-122"/>
                <a:ea typeface="微软雅黑" panose="020B0503020204020204" pitchFamily="34" charset="-122"/>
              </a:rPr>
              <a:t>frame_length</a:t>
            </a:r>
            <a:r>
              <a:rPr lang="en-US" altLang="zh-CN" sz="1600" b="1" dirty="0">
                <a:latin typeface="微软雅黑" panose="020B0503020204020204" pitchFamily="34" charset="-122"/>
                <a:ea typeface="微软雅黑" panose="020B0503020204020204" pitchFamily="34" charset="-122"/>
              </a:rPr>
              <a:t>/2 * speed) + </a:t>
            </a:r>
            <a:r>
              <a:rPr lang="en-US" altLang="zh-CN" sz="1600" b="1" dirty="0" err="1">
                <a:latin typeface="微软雅黑" panose="020B0503020204020204" pitchFamily="34" charset="-122"/>
                <a:ea typeface="微软雅黑" panose="020B0503020204020204" pitchFamily="34" charset="-122"/>
              </a:rPr>
              <a:t>frame_length</a:t>
            </a:r>
            <a:r>
              <a:rPr lang="en-US" altLang="zh-CN" sz="1600" b="1" dirty="0">
                <a:latin typeface="微软雅黑" panose="020B0503020204020204" pitchFamily="34" charset="-122"/>
                <a:ea typeface="微软雅黑" panose="020B0503020204020204" pitchFamily="34" charset="-122"/>
              </a:rPr>
              <a:t>/2 &lt;= T </a:t>
            </a: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16</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a:t>
            </a:r>
            <a:r>
              <a:rPr lang="zh-CN" altLang="en-US" sz="1600" b="1" dirty="0">
                <a:solidFill>
                  <a:prstClr val="black"/>
                </a:solidFill>
                <a:latin typeface="微软雅黑" panose="020B0503020204020204" pitchFamily="34" charset="-122"/>
                <a:ea typeface="微软雅黑" panose="020B0503020204020204" pitchFamily="34" charset="-122"/>
              </a:rPr>
              <a:t> </a:t>
            </a:r>
            <a:r>
              <a:rPr lang="en-US" altLang="zh-CN" sz="1600" b="1" dirty="0" err="1">
                <a:solidFill>
                  <a:prstClr val="black"/>
                </a:solidFill>
                <a:latin typeface="微软雅黑" panose="020B0503020204020204" pitchFamily="34" charset="-122"/>
                <a:ea typeface="微软雅黑" panose="020B0503020204020204" pitchFamily="34" charset="-122"/>
              </a:rPr>
              <a:t>frame_length</a:t>
            </a:r>
            <a:r>
              <a:rPr lang="en-US" altLang="zh-CN" sz="1600" b="1" dirty="0">
                <a:solidFill>
                  <a:prstClr val="black"/>
                </a:solidFill>
                <a:latin typeface="微软雅黑" panose="020B0503020204020204" pitchFamily="34" charset="-122"/>
                <a:ea typeface="微软雅黑" panose="020B0503020204020204" pitchFamily="34" charset="-122"/>
              </a:rPr>
              <a:t> / 2 / 16 * 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 = 20ms</a:t>
            </a: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8ms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12ms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120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17ms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18ms</a:t>
            </a:r>
            <a:r>
              <a:rPr lang="zh-CN" altLang="en-US" sz="1600" dirty="0">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15ms </a:t>
            </a:r>
            <a:r>
              <a:rPr lang="en-US" altLang="zh-CN" sz="1600" b="1" dirty="0">
                <a:solidFill>
                  <a:prstClr val="black"/>
                </a:solidFill>
                <a:latin typeface="微软雅黑" panose="020B0503020204020204" pitchFamily="34" charset="-122"/>
                <a:ea typeface="微软雅黑" panose="020B0503020204020204" pitchFamily="34" charset="-122"/>
              </a:rPr>
              <a:t> (×)</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06301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模型建立与验证</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1175579" cy="395762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T = 50ms</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Frame_length</a:t>
            </a:r>
            <a:r>
              <a:rPr lang="en-US" altLang="zh-CN" sz="1600" dirty="0">
                <a:solidFill>
                  <a:prstClr val="black"/>
                </a:solidFill>
                <a:latin typeface="微软雅黑" panose="020B0503020204020204" pitchFamily="34" charset="-122"/>
                <a:ea typeface="微软雅黑" panose="020B0503020204020204" pitchFamily="34" charset="-122"/>
              </a:rPr>
              <a:t> = 256</a:t>
            </a:r>
          </a:p>
          <a:p>
            <a:pPr marL="285750" indent="-285750">
              <a:lnSpc>
                <a:spcPct val="200000"/>
              </a:lnSpc>
              <a:buFont typeface="Wingdings" panose="05000000000000000000" pitchFamily="2" charset="2"/>
              <a:buChar char="p"/>
            </a:pPr>
            <a:r>
              <a:rPr lang="en-US" altLang="zh-CN" sz="1600" b="1" dirty="0" err="1">
                <a:solidFill>
                  <a:srgbClr val="C00000"/>
                </a:solidFill>
                <a:latin typeface="微软雅黑" panose="020B0503020204020204" pitchFamily="34" charset="-122"/>
                <a:ea typeface="微软雅黑" panose="020B0503020204020204" pitchFamily="34" charset="-122"/>
              </a:rPr>
              <a:t>Speed_thr</a:t>
            </a:r>
            <a:r>
              <a:rPr lang="en-US" altLang="zh-CN" sz="1600" b="1" dirty="0">
                <a:solidFill>
                  <a:srgbClr val="C00000"/>
                </a:solidFill>
                <a:latin typeface="微软雅黑" panose="020B0503020204020204" pitchFamily="34" charset="-122"/>
                <a:ea typeface="微软雅黑" panose="020B0503020204020204" pitchFamily="34" charset="-122"/>
              </a:rPr>
              <a:t> = 1.32 (1.33</a:t>
            </a:r>
            <a:r>
              <a:rPr lang="zh-CN" altLang="en-US" sz="1600" b="1" dirty="0">
                <a:solidFill>
                  <a:srgbClr val="C00000"/>
                </a:solidFill>
                <a:latin typeface="微软雅黑" panose="020B0503020204020204" pitchFamily="34" charset="-122"/>
                <a:ea typeface="微软雅黑" panose="020B0503020204020204" pitchFamily="34" charset="-122"/>
              </a:rPr>
              <a:t>不行</a:t>
            </a:r>
            <a:r>
              <a:rPr lang="en-US" altLang="zh-CN" sz="1600" b="1" dirty="0">
                <a:solidFill>
                  <a:srgbClr val="C00000"/>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，即音频合成识别为空</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Speed = 1.32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I wanted take a picture</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Speed = 1.31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I wanted to picture</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Speed = 1.35  T’=24 (</a:t>
            </a:r>
            <a:r>
              <a:rPr lang="zh-CN" altLang="en-US" sz="1600" b="1" dirty="0">
                <a:solidFill>
                  <a:srgbClr val="C00000"/>
                </a:solidFill>
                <a:latin typeface="微软雅黑" panose="020B0503020204020204" pitchFamily="34" charset="-122"/>
                <a:ea typeface="微软雅黑" panose="020B0503020204020204" pitchFamily="34" charset="-122"/>
              </a:rPr>
              <a:t>模型理论</a:t>
            </a:r>
            <a:r>
              <a:rPr lang="en-US" altLang="zh-CN" sz="1600" b="1" dirty="0">
                <a:solidFill>
                  <a:srgbClr val="C00000"/>
                </a:solidFill>
                <a:latin typeface="微软雅黑" panose="020B0503020204020204" pitchFamily="34" charset="-122"/>
                <a:ea typeface="微软雅黑" panose="020B0503020204020204" pitchFamily="34" charset="-122"/>
              </a:rPr>
              <a:t>32</a:t>
            </a:r>
            <a:r>
              <a:rPr lang="zh-CN" altLang="en-US" sz="1600" b="1" dirty="0">
                <a:solidFill>
                  <a:srgbClr val="C00000"/>
                </a:solidFill>
                <a:latin typeface="微软雅黑" panose="020B0503020204020204" pitchFamily="34" charset="-122"/>
                <a:ea typeface="微软雅黑" panose="020B0503020204020204" pitchFamily="34" charset="-122"/>
              </a:rPr>
              <a:t>，不对应</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06643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验证猜想</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463403"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细粒度切割音频在</a:t>
            </a:r>
            <a:r>
              <a:rPr lang="en-US" altLang="zh-CN" sz="1600" b="1" dirty="0" err="1">
                <a:solidFill>
                  <a:prstClr val="black"/>
                </a:solidFill>
                <a:latin typeface="微软雅黑" panose="020B0503020204020204" pitchFamily="34" charset="-122"/>
                <a:ea typeface="微软雅黑" panose="020B0503020204020204" pitchFamily="34" charset="-122"/>
              </a:rPr>
              <a:t>frame_length</a:t>
            </a:r>
            <a:r>
              <a:rPr lang="zh-CN" altLang="en-US" sz="1600" b="1" dirty="0">
                <a:solidFill>
                  <a:prstClr val="black"/>
                </a:solidFill>
                <a:latin typeface="微软雅黑" panose="020B0503020204020204" pitchFamily="34" charset="-122"/>
                <a:ea typeface="微软雅黑" panose="020B0503020204020204" pitchFamily="34" charset="-122"/>
              </a:rPr>
              <a:t>默认情况下出现</a:t>
            </a:r>
            <a:r>
              <a:rPr lang="zh-CN" altLang="en-US" sz="1600" b="1" dirty="0">
                <a:solidFill>
                  <a:srgbClr val="C00000"/>
                </a:solidFill>
                <a:latin typeface="微软雅黑" panose="020B0503020204020204" pitchFamily="34" charset="-122"/>
                <a:ea typeface="微软雅黑" panose="020B0503020204020204" pitchFamily="34" charset="-122"/>
              </a:rPr>
              <a:t>非理想倍速</a:t>
            </a:r>
            <a:r>
              <a:rPr lang="zh-CN" altLang="en-US" sz="1600" b="1" dirty="0">
                <a:solidFill>
                  <a:prstClr val="black"/>
                </a:solidFill>
                <a:latin typeface="微软雅黑" panose="020B0503020204020204" pitchFamily="34" charset="-122"/>
                <a:ea typeface="微软雅黑" panose="020B0503020204020204" pitchFamily="34" charset="-122"/>
              </a:rPr>
              <a:t>，使得音频信息丢失，类似于直接丢失音频元素，进而导致</a:t>
            </a:r>
            <a:r>
              <a:rPr lang="en-US" altLang="zh-CN" sz="1600" b="1" dirty="0">
                <a:solidFill>
                  <a:prstClr val="black"/>
                </a:solidFill>
                <a:latin typeface="微软雅黑" panose="020B0503020204020204" pitchFamily="34" charset="-122"/>
                <a:ea typeface="微软雅黑" panose="020B0503020204020204" pitchFamily="34" charset="-122"/>
              </a:rPr>
              <a:t>ASR</a:t>
            </a:r>
            <a:r>
              <a:rPr lang="zh-CN" altLang="en-US" sz="1600" b="1" dirty="0">
                <a:solidFill>
                  <a:prstClr val="black"/>
                </a:solidFill>
                <a:latin typeface="微软雅黑" panose="020B0503020204020204" pitchFamily="34" charset="-122"/>
                <a:ea typeface="微软雅黑" panose="020B0503020204020204" pitchFamily="34" charset="-122"/>
              </a:rPr>
              <a:t>识别错误</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和直接丢失音频不同的是，音频保留部分</a:t>
            </a:r>
            <a:r>
              <a:rPr lang="zh-CN" altLang="en-US" sz="1600" b="1" dirty="0">
                <a:solidFill>
                  <a:srgbClr val="C00000"/>
                </a:solidFill>
                <a:latin typeface="微软雅黑" panose="020B0503020204020204" pitchFamily="34" charset="-122"/>
                <a:ea typeface="微软雅黑" panose="020B0503020204020204" pitchFamily="34" charset="-122"/>
              </a:rPr>
              <a:t>仍然可能进行了倍速操作</a:t>
            </a:r>
            <a:r>
              <a:rPr lang="zh-CN" altLang="en-US" sz="1600" b="1" dirty="0">
                <a:solidFill>
                  <a:prstClr val="black"/>
                </a:solidFill>
                <a:latin typeface="微软雅黑" panose="020B0503020204020204" pitchFamily="34" charset="-122"/>
                <a:ea typeface="微软雅黑" panose="020B0503020204020204" pitchFamily="34" charset="-122"/>
              </a:rPr>
              <a:t>，因此</a:t>
            </a:r>
            <a:r>
              <a:rPr lang="en-US" altLang="zh-CN" sz="1600" b="1" dirty="0">
                <a:solidFill>
                  <a:prstClr val="black"/>
                </a:solidFill>
                <a:latin typeface="微软雅黑" panose="020B0503020204020204" pitchFamily="34" charset="-122"/>
                <a:ea typeface="微软雅黑" panose="020B0503020204020204" pitchFamily="34" charset="-122"/>
              </a:rPr>
              <a:t>ASR</a:t>
            </a:r>
            <a:r>
              <a:rPr lang="zh-CN" altLang="en-US" sz="1600" b="1" dirty="0">
                <a:solidFill>
                  <a:prstClr val="black"/>
                </a:solidFill>
                <a:latin typeface="微软雅黑" panose="020B0503020204020204" pitchFamily="34" charset="-122"/>
                <a:ea typeface="微软雅黑" panose="020B0503020204020204" pitchFamily="34" charset="-122"/>
              </a:rPr>
              <a:t>识别结果是两方面导致的。</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a:t>
            </a:r>
            <a:r>
              <a:rPr lang="zh-CN" altLang="en-US" sz="1600" dirty="0">
                <a:solidFill>
                  <a:prstClr val="black"/>
                </a:solidFill>
                <a:latin typeface="微软雅黑" panose="020B0503020204020204" pitchFamily="34" charset="-122"/>
                <a:ea typeface="微软雅黑" panose="020B0503020204020204" pitchFamily="34" charset="-122"/>
              </a:rPr>
              <a:t> 一般整体倍速</a:t>
            </a:r>
            <a:r>
              <a:rPr lang="en-US" altLang="zh-CN" sz="1600" dirty="0" err="1">
                <a:solidFill>
                  <a:prstClr val="black"/>
                </a:solidFill>
                <a:latin typeface="微软雅黑" panose="020B0503020204020204" pitchFamily="34" charset="-122"/>
                <a:ea typeface="微软雅黑" panose="020B0503020204020204" pitchFamily="34" charset="-122"/>
              </a:rPr>
              <a:t>fl</a:t>
            </a:r>
            <a:r>
              <a:rPr lang="zh-CN" altLang="en-US" sz="1600" dirty="0">
                <a:solidFill>
                  <a:prstClr val="black"/>
                </a:solidFill>
                <a:latin typeface="微软雅黑" panose="020B0503020204020204" pitchFamily="34" charset="-122"/>
                <a:ea typeface="微软雅黑" panose="020B0503020204020204" pitchFamily="34" charset="-122"/>
              </a:rPr>
              <a:t>设为</a:t>
            </a:r>
            <a:r>
              <a:rPr lang="en-US" altLang="zh-CN" sz="1600" dirty="0">
                <a:solidFill>
                  <a:prstClr val="black"/>
                </a:solidFill>
                <a:latin typeface="微软雅黑" panose="020B0503020204020204" pitchFamily="34" charset="-122"/>
                <a:ea typeface="微软雅黑" panose="020B0503020204020204" pitchFamily="34" charset="-122"/>
              </a:rPr>
              <a:t>10ms</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6158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FDAD747-108F-4A6D-9220-5EA05067FF1E}"/>
              </a:ext>
            </a:extLst>
          </p:cNvPr>
          <p:cNvSpPr/>
          <p:nvPr/>
        </p:nvSpPr>
        <p:spPr>
          <a:xfrm>
            <a:off x="843572" y="1814619"/>
            <a:ext cx="10730590" cy="3293209"/>
          </a:xfrm>
          <a:prstGeom prst="rect">
            <a:avLst/>
          </a:prstGeom>
        </p:spPr>
        <p:txBody>
          <a:bodyPr wrap="square">
            <a:spAutoFit/>
          </a:bodyPr>
          <a:lstStyle/>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600" b="1" dirty="0">
                <a:solidFill>
                  <a:srgbClr val="C00000"/>
                </a:solidFill>
                <a:latin typeface="微软雅黑" panose="020B0503020204020204" pitchFamily="34" charset="-122"/>
                <a:ea typeface="微软雅黑" panose="020B0503020204020204" pitchFamily="34" charset="-122"/>
              </a:rPr>
              <a:t>distortion</a:t>
            </a:r>
            <a:r>
              <a:rPr lang="en-US" altLang="zh-CN" sz="16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8" name="文本框 7"/>
          <p:cNvSpPr txBox="1"/>
          <p:nvPr/>
        </p:nvSpPr>
        <p:spPr>
          <a:xfrm>
            <a:off x="5113422" y="5927281"/>
            <a:ext cx="6978316" cy="830997"/>
          </a:xfrm>
          <a:prstGeom prst="rect">
            <a:avLst/>
          </a:prstGeom>
          <a:noFill/>
        </p:spPr>
        <p:txBody>
          <a:bodyPr wrap="square" rtlCol="0">
            <a:spAutoFit/>
          </a:bodyPr>
          <a:lstStyle/>
          <a:p>
            <a:r>
              <a:rPr lang="en-US" altLang="zh-CN" sz="1200" dirty="0">
                <a:solidFill>
                  <a:prstClr val="black"/>
                </a:solidFill>
                <a:ea typeface="微软雅黑" panose="020B0503020204020204" pitchFamily="34" charset="-122"/>
              </a:rPr>
              <a:t>Link: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1200" dirty="0">
              <a:solidFill>
                <a:prstClr val="black"/>
              </a:solidFill>
              <a:ea typeface="微软雅黑" panose="020B0503020204020204" pitchFamily="34"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686304" y="4818579"/>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去除噪声</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997624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97783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新实验 </a:t>
            </a:r>
            <a:r>
              <a:rPr lang="en-US" altLang="zh-CN" sz="3200" b="1" dirty="0">
                <a:solidFill>
                  <a:prstClr val="black"/>
                </a:solidFill>
                <a:latin typeface="微软雅黑" panose="020B0503020204020204" pitchFamily="34" charset="-122"/>
                <a:ea typeface="微软雅黑" panose="020B0503020204020204" pitchFamily="34" charset="-122"/>
              </a:rPr>
              <a:t>— 50ms</a:t>
            </a:r>
            <a:r>
              <a:rPr lang="zh-CN" altLang="en-US" sz="3200" b="1" dirty="0">
                <a:solidFill>
                  <a:prstClr val="black"/>
                </a:solidFill>
                <a:latin typeface="微软雅黑" panose="020B0503020204020204" pitchFamily="34" charset="-122"/>
                <a:ea typeface="微软雅黑" panose="020B0503020204020204" pitchFamily="34" charset="-122"/>
              </a:rPr>
              <a:t>下</a:t>
            </a:r>
            <a:r>
              <a:rPr lang="en-US" altLang="zh-CN" sz="3200" b="1" dirty="0" err="1">
                <a:solidFill>
                  <a:prstClr val="black"/>
                </a:solidFill>
                <a:latin typeface="微软雅黑" panose="020B0503020204020204" pitchFamily="34" charset="-122"/>
                <a:ea typeface="微软雅黑" panose="020B0503020204020204" pitchFamily="34" charset="-122"/>
              </a:rPr>
              <a:t>fl</a:t>
            </a:r>
            <a:r>
              <a:rPr lang="en-US" altLang="zh-CN" sz="3200" b="1" dirty="0">
                <a:solidFill>
                  <a:prstClr val="black"/>
                </a:solidFill>
                <a:latin typeface="微软雅黑" panose="020B0503020204020204" pitchFamily="34" charset="-122"/>
                <a:ea typeface="微软雅黑" panose="020B0503020204020204" pitchFamily="34" charset="-122"/>
              </a:rPr>
              <a:t> = 16</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463403"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picture</a:t>
            </a:r>
            <a:r>
              <a:rPr lang="zh-CN" altLang="en-US" sz="1600" b="1" dirty="0">
                <a:solidFill>
                  <a:prstClr val="black"/>
                </a:solidFill>
                <a:latin typeface="微软雅黑" panose="020B0503020204020204" pitchFamily="34" charset="-122"/>
                <a:ea typeface="微软雅黑" panose="020B0503020204020204" pitchFamily="34" charset="-122"/>
              </a:rPr>
              <a:t> </a:t>
            </a:r>
            <a:r>
              <a:rPr lang="en-US" altLang="zh-CN" sz="1600" b="1" dirty="0">
                <a:solidFill>
                  <a:prstClr val="black"/>
                </a:solidFill>
                <a:latin typeface="微软雅黑" panose="020B0503020204020204" pitchFamily="34" charset="-122"/>
                <a:ea typeface="微软雅黑" panose="020B0503020204020204" pitchFamily="34" charset="-122"/>
              </a:rPr>
              <a:t>—— wait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picture —— I want to pay (×)</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22_49">
            <a:hlinkClick r:id="" action="ppaction://media"/>
            <a:extLst>
              <a:ext uri="{FF2B5EF4-FFF2-40B4-BE49-F238E27FC236}">
                <a16:creationId xmlns:a16="http://schemas.microsoft.com/office/drawing/2014/main" id="{576C3EE0-A02E-4554-AB49-5ACEEBEE8B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1250" y="3225800"/>
            <a:ext cx="609600" cy="609600"/>
          </a:xfrm>
          <a:prstGeom prst="rect">
            <a:avLst/>
          </a:prstGeom>
        </p:spPr>
      </p:pic>
    </p:spTree>
    <p:extLst>
      <p:ext uri="{BB962C8B-B14F-4D97-AF65-F5344CB8AC3E}">
        <p14:creationId xmlns:p14="http://schemas.microsoft.com/office/powerpoint/2010/main" val="370847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463403" cy="346517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原有</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攻击成功速度序列在新</a:t>
            </a:r>
            <a:r>
              <a:rPr lang="en-US" altLang="zh-CN" sz="1600" dirty="0" err="1">
                <a:solidFill>
                  <a:prstClr val="black"/>
                </a:solidFill>
                <a:latin typeface="微软雅黑" panose="020B0503020204020204" pitchFamily="34" charset="-122"/>
                <a:ea typeface="微软雅黑" panose="020B0503020204020204" pitchFamily="34" charset="-122"/>
              </a:rPr>
              <a:t>frame_length</a:t>
            </a:r>
            <a:r>
              <a:rPr lang="zh-CN" altLang="en-US" sz="1600" dirty="0">
                <a:solidFill>
                  <a:prstClr val="black"/>
                </a:solidFill>
                <a:latin typeface="微软雅黑" panose="020B0503020204020204" pitchFamily="34" charset="-122"/>
                <a:ea typeface="微软雅黑" panose="020B0503020204020204" pitchFamily="34" charset="-122"/>
              </a:rPr>
              <a:t>下的识别结果</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把原有</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攻击成功速度序列中去除大于</a:t>
            </a:r>
            <a:r>
              <a:rPr lang="en-US" altLang="zh-CN" sz="1600" dirty="0">
                <a:solidFill>
                  <a:prstClr val="black"/>
                </a:solidFill>
                <a:latin typeface="微软雅黑" panose="020B0503020204020204" pitchFamily="34" charset="-122"/>
                <a:ea typeface="微软雅黑" panose="020B0503020204020204" pitchFamily="34" charset="-122"/>
              </a:rPr>
              <a:t>1.32</a:t>
            </a:r>
            <a:r>
              <a:rPr lang="zh-CN" altLang="en-US" sz="1600" dirty="0">
                <a:solidFill>
                  <a:prstClr val="black"/>
                </a:solidFill>
                <a:latin typeface="微软雅黑" panose="020B0503020204020204" pitchFamily="34" charset="-122"/>
                <a:ea typeface="微软雅黑" panose="020B0503020204020204" pitchFamily="34" charset="-122"/>
              </a:rPr>
              <a:t>倍速部分，观察</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识别结果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测试</a:t>
            </a:r>
            <a:r>
              <a:rPr lang="en-US" altLang="zh-CN" sz="1600" dirty="0">
                <a:solidFill>
                  <a:prstClr val="black"/>
                </a:solidFill>
                <a:latin typeface="微软雅黑" panose="020B0503020204020204" pitchFamily="34" charset="-122"/>
                <a:ea typeface="微软雅黑" panose="020B0503020204020204" pitchFamily="34" charset="-122"/>
              </a:rPr>
              <a:t>10/20ms</a:t>
            </a:r>
            <a:r>
              <a:rPr lang="zh-CN" altLang="en-US" sz="1600" dirty="0">
                <a:solidFill>
                  <a:prstClr val="black"/>
                </a:solidFill>
                <a:latin typeface="微软雅黑" panose="020B0503020204020204" pitchFamily="34" charset="-122"/>
                <a:ea typeface="微软雅黑" panose="020B0503020204020204" pitchFamily="34" charset="-122"/>
              </a:rPr>
              <a:t>在</a:t>
            </a:r>
            <a:r>
              <a:rPr lang="en-US" altLang="zh-CN" sz="1600" dirty="0" err="1">
                <a:solidFill>
                  <a:prstClr val="black"/>
                </a:solidFill>
                <a:latin typeface="微软雅黑" panose="020B0503020204020204" pitchFamily="34" charset="-122"/>
                <a:ea typeface="微软雅黑" panose="020B0503020204020204" pitchFamily="34" charset="-122"/>
              </a:rPr>
              <a:t>frame_length</a:t>
            </a:r>
            <a:r>
              <a:rPr lang="zh-CN" altLang="en-US" sz="1600" dirty="0">
                <a:solidFill>
                  <a:prstClr val="black"/>
                </a:solidFill>
                <a:latin typeface="微软雅黑" panose="020B0503020204020204" pitchFamily="34" charset="-122"/>
                <a:ea typeface="微软雅黑" panose="020B0503020204020204" pitchFamily="34" charset="-122"/>
              </a:rPr>
              <a:t>很小情况下的攻击效果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可听性约束</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TSM</a:t>
            </a:r>
            <a:r>
              <a:rPr lang="zh-CN" altLang="en-US" sz="1600" dirty="0">
                <a:solidFill>
                  <a:prstClr val="black"/>
                </a:solidFill>
                <a:latin typeface="微软雅黑" panose="020B0503020204020204" pitchFamily="34" charset="-122"/>
                <a:ea typeface="微软雅黑" panose="020B0503020204020204" pitchFamily="34" charset="-122"/>
              </a:rPr>
              <a:t>包括去除攻击和倍速攻击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283047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模型建立与验证</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543494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Max(k)  k * Int(</a:t>
            </a:r>
            <a:r>
              <a:rPr lang="en-US" altLang="zh-CN" sz="1600" b="1" dirty="0" err="1">
                <a:latin typeface="微软雅黑" panose="020B0503020204020204" pitchFamily="34" charset="-122"/>
                <a:ea typeface="微软雅黑" panose="020B0503020204020204" pitchFamily="34" charset="-122"/>
              </a:rPr>
              <a:t>frame_length</a:t>
            </a:r>
            <a:r>
              <a:rPr lang="en-US" altLang="zh-CN" sz="1600" b="1" dirty="0">
                <a:latin typeface="微软雅黑" panose="020B0503020204020204" pitchFamily="34" charset="-122"/>
                <a:ea typeface="微软雅黑" panose="020B0503020204020204" pitchFamily="34" charset="-122"/>
              </a:rPr>
              <a:t>/2 * speed) + </a:t>
            </a:r>
            <a:r>
              <a:rPr lang="en-US" altLang="zh-CN" sz="1600" b="1" dirty="0" err="1">
                <a:latin typeface="微软雅黑" panose="020B0503020204020204" pitchFamily="34" charset="-122"/>
                <a:ea typeface="微软雅黑" panose="020B0503020204020204" pitchFamily="34" charset="-122"/>
              </a:rPr>
              <a:t>frame_length</a:t>
            </a:r>
            <a:r>
              <a:rPr lang="en-US" altLang="zh-CN" sz="1600" b="1" dirty="0">
                <a:latin typeface="微软雅黑" panose="020B0503020204020204" pitchFamily="34" charset="-122"/>
                <a:ea typeface="微软雅黑" panose="020B0503020204020204" pitchFamily="34" charset="-122"/>
              </a:rPr>
              <a:t>/2 &lt;= T </a:t>
            </a: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16</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a:t>
            </a:r>
            <a:r>
              <a:rPr lang="zh-CN" altLang="en-US" sz="1600" b="1" dirty="0">
                <a:solidFill>
                  <a:prstClr val="black"/>
                </a:solidFill>
                <a:latin typeface="微软雅黑" panose="020B0503020204020204" pitchFamily="34" charset="-122"/>
                <a:ea typeface="微软雅黑" panose="020B0503020204020204" pitchFamily="34" charset="-122"/>
              </a:rPr>
              <a:t> </a:t>
            </a:r>
            <a:r>
              <a:rPr lang="en-US" altLang="zh-CN" sz="1600" b="1" dirty="0" err="1">
                <a:solidFill>
                  <a:prstClr val="black"/>
                </a:solidFill>
                <a:latin typeface="微软雅黑" panose="020B0503020204020204" pitchFamily="34" charset="-122"/>
                <a:ea typeface="微软雅黑" panose="020B0503020204020204" pitchFamily="34" charset="-122"/>
              </a:rPr>
              <a:t>frame_length</a:t>
            </a:r>
            <a:r>
              <a:rPr lang="en-US" altLang="zh-CN" sz="1600" b="1" dirty="0">
                <a:solidFill>
                  <a:prstClr val="black"/>
                </a:solidFill>
                <a:latin typeface="微软雅黑" panose="020B0503020204020204" pitchFamily="34" charset="-122"/>
                <a:ea typeface="微软雅黑" panose="020B0503020204020204" pitchFamily="34" charset="-122"/>
              </a:rPr>
              <a:t> / 2 / 16 * 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 = 20ms</a:t>
            </a: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8ms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12ms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120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17ms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18ms</a:t>
            </a:r>
            <a:r>
              <a:rPr lang="zh-CN" altLang="en-US" sz="1600"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09408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2586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思考</a:t>
            </a:r>
            <a:r>
              <a:rPr lang="en-US" altLang="zh-CN" sz="3200" b="1" dirty="0">
                <a:solidFill>
                  <a:prstClr val="black"/>
                </a:solidFill>
                <a:latin typeface="微软雅黑" panose="020B0503020204020204" pitchFamily="34" charset="-122"/>
                <a:ea typeface="微软雅黑" panose="020B0503020204020204" pitchFamily="34" charset="-122"/>
              </a:rPr>
              <a:t>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自定义倍速算法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现有算法修正</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整体倍速算法机理构建与部分倍速</a:t>
            </a:r>
            <a:r>
              <a:rPr lang="en-US" altLang="zh-CN" sz="1600" b="1" dirty="0">
                <a:solidFill>
                  <a:prstClr val="black"/>
                </a:solidFill>
                <a:latin typeface="微软雅黑" panose="020B0503020204020204" pitchFamily="34" charset="-122"/>
                <a:ea typeface="微软雅黑" panose="020B0503020204020204" pitchFamily="34" charset="-122"/>
              </a:rPr>
              <a:t>example</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942745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7.28</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395681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7510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TSM</a:t>
            </a:r>
            <a:r>
              <a:rPr lang="zh-CN" altLang="en-US" sz="3200" b="1" dirty="0">
                <a:solidFill>
                  <a:prstClr val="black"/>
                </a:solidFill>
                <a:latin typeface="微软雅黑" panose="020B0503020204020204" pitchFamily="34" charset="-122"/>
                <a:ea typeface="微软雅黑" panose="020B0503020204020204" pitchFamily="34" charset="-122"/>
              </a:rPr>
              <a:t>补偿实验</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445006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补偿方式分为：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空白补偿</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复制补偿</a:t>
            </a:r>
            <a:r>
              <a:rPr lang="zh-CN" altLang="en-US" sz="1600" b="1" dirty="0">
                <a:solidFill>
                  <a:prstClr val="black"/>
                </a:solidFill>
                <a:latin typeface="微软雅黑" panose="020B0503020204020204" pitchFamily="34" charset="-122"/>
                <a:ea typeface="微软雅黑" panose="020B0503020204020204" pitchFamily="34" charset="-122"/>
              </a:rPr>
              <a:t>（复制开头</a:t>
            </a:r>
            <a:r>
              <a:rPr lang="en-US" altLang="zh-CN" sz="1600" b="1" dirty="0">
                <a:solidFill>
                  <a:prstClr val="black"/>
                </a:solidFill>
                <a:latin typeface="微软雅黑" panose="020B0503020204020204" pitchFamily="34" charset="-122"/>
                <a:ea typeface="微软雅黑" panose="020B0503020204020204" pitchFamily="34" charset="-122"/>
              </a:rPr>
              <a:t>8ms</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：倍速时间修复丢失开头部分成功，结尾丢失部分可能变化（变多居多），总体时间合理一点</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：仍然无法解决前后切片</a:t>
            </a:r>
            <a:r>
              <a:rPr lang="zh-CN" altLang="en-US" sz="1600" b="1" dirty="0">
                <a:solidFill>
                  <a:srgbClr val="C00000"/>
                </a:solidFill>
                <a:latin typeface="微软雅黑" panose="020B0503020204020204" pitchFamily="34" charset="-122"/>
                <a:ea typeface="微软雅黑" panose="020B0503020204020204" pitchFamily="34" charset="-122"/>
              </a:rPr>
              <a:t>无连续</a:t>
            </a:r>
            <a:r>
              <a:rPr lang="zh-CN" altLang="en-US" sz="1600" b="1" dirty="0">
                <a:solidFill>
                  <a:prstClr val="black"/>
                </a:solidFill>
                <a:latin typeface="微软雅黑" panose="020B0503020204020204" pitchFamily="34" charset="-122"/>
                <a:ea typeface="微软雅黑" panose="020B0503020204020204" pitchFamily="34" charset="-122"/>
              </a:rPr>
              <a:t>导致的噪声</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3</a:t>
            </a:r>
            <a:r>
              <a:rPr lang="zh-CN" altLang="en-US" sz="1600" b="1" dirty="0">
                <a:solidFill>
                  <a:prstClr val="black"/>
                </a:solidFill>
                <a:latin typeface="微软雅黑" panose="020B0503020204020204" pitchFamily="34" charset="-122"/>
                <a:ea typeface="微软雅黑" panose="020B0503020204020204" pitchFamily="34" charset="-122"/>
              </a:rPr>
              <a:t>：对于</a:t>
            </a:r>
            <a:r>
              <a:rPr lang="en-US" altLang="zh-CN" sz="1600" b="1" dirty="0">
                <a:solidFill>
                  <a:srgbClr val="C00000"/>
                </a:solidFill>
                <a:latin typeface="微软雅黑" panose="020B0503020204020204" pitchFamily="34" charset="-122"/>
                <a:ea typeface="微软雅黑" panose="020B0503020204020204" pitchFamily="34" charset="-122"/>
              </a:rPr>
              <a:t>10ms</a:t>
            </a:r>
            <a:r>
              <a:rPr lang="zh-CN" altLang="en-US" sz="1600" b="1" dirty="0">
                <a:solidFill>
                  <a:prstClr val="black"/>
                </a:solidFill>
                <a:latin typeface="微软雅黑" panose="020B0503020204020204" pitchFamily="34" charset="-122"/>
                <a:ea typeface="微软雅黑" panose="020B0503020204020204" pitchFamily="34" charset="-122"/>
              </a:rPr>
              <a:t>切片发现复制补偿有内容，空白补偿无内容，说明开头前</a:t>
            </a:r>
            <a:r>
              <a:rPr lang="en-US" altLang="zh-CN" sz="1600" b="1" dirty="0">
                <a:solidFill>
                  <a:prstClr val="black"/>
                </a:solidFill>
                <a:latin typeface="微软雅黑" panose="020B0503020204020204" pitchFamily="34" charset="-122"/>
                <a:ea typeface="微软雅黑" panose="020B0503020204020204" pitchFamily="34" charset="-122"/>
              </a:rPr>
              <a:t>8ms</a:t>
            </a:r>
            <a:r>
              <a:rPr lang="zh-CN" altLang="en-US" sz="1600" b="1" dirty="0">
                <a:solidFill>
                  <a:prstClr val="black"/>
                </a:solidFill>
                <a:latin typeface="微软雅黑" panose="020B0503020204020204" pitchFamily="34" charset="-122"/>
                <a:ea typeface="微软雅黑" panose="020B0503020204020204" pitchFamily="34" charset="-122"/>
              </a:rPr>
              <a:t>不是单纯丢弃，对后一</a:t>
            </a:r>
            <a:r>
              <a:rPr lang="en-US" altLang="zh-CN" sz="1600" b="1" dirty="0">
                <a:solidFill>
                  <a:prstClr val="black"/>
                </a:solidFill>
                <a:latin typeface="微软雅黑" panose="020B0503020204020204" pitchFamily="34" charset="-122"/>
                <a:ea typeface="微软雅黑" panose="020B0503020204020204" pitchFamily="34" charset="-122"/>
              </a:rPr>
              <a:t>Fl/2</a:t>
            </a:r>
            <a:r>
              <a:rPr lang="zh-CN" altLang="en-US" sz="1600" b="1" dirty="0">
                <a:solidFill>
                  <a:prstClr val="black"/>
                </a:solidFill>
                <a:latin typeface="微软雅黑" panose="020B0503020204020204" pitchFamily="34" charset="-122"/>
                <a:ea typeface="微软雅黑" panose="020B0503020204020204" pitchFamily="34" charset="-122"/>
              </a:rPr>
              <a:t>有影响</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4</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OLA</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WSOLA</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PV</a:t>
            </a:r>
            <a:r>
              <a:rPr lang="zh-CN" altLang="en-US" sz="1600" b="1" dirty="0">
                <a:solidFill>
                  <a:prstClr val="black"/>
                </a:solidFill>
                <a:latin typeface="微软雅黑" panose="020B0503020204020204" pitchFamily="34" charset="-122"/>
                <a:ea typeface="微软雅黑" panose="020B0503020204020204" pitchFamily="34" charset="-122"/>
              </a:rPr>
              <a:t>均存在一样的不连续问题</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5</a:t>
            </a:r>
            <a:r>
              <a:rPr lang="zh-CN" altLang="en-US" sz="1600" b="1" dirty="0">
                <a:solidFill>
                  <a:prstClr val="black"/>
                </a:solidFill>
                <a:latin typeface="微软雅黑" panose="020B0503020204020204" pitchFamily="34" charset="-122"/>
                <a:ea typeface="微软雅黑" panose="020B0503020204020204" pitchFamily="34" charset="-122"/>
              </a:rPr>
              <a:t>：切片越小，虽然通过补偿能让内容恢复一些，但是噪声增多</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推测</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：噪声由</a:t>
            </a:r>
            <a:r>
              <a:rPr lang="zh-CN" altLang="en-US" sz="1600" b="1" dirty="0">
                <a:solidFill>
                  <a:srgbClr val="C00000"/>
                </a:solidFill>
                <a:latin typeface="微软雅黑" panose="020B0503020204020204" pitchFamily="34" charset="-122"/>
                <a:ea typeface="微软雅黑" panose="020B0503020204020204" pitchFamily="34" charset="-122"/>
              </a:rPr>
              <a:t>不连续与细粒度倍速</a:t>
            </a:r>
            <a:r>
              <a:rPr lang="zh-CN" altLang="en-US" sz="1600" b="1" dirty="0">
                <a:solidFill>
                  <a:prstClr val="black"/>
                </a:solidFill>
                <a:latin typeface="微软雅黑" panose="020B0503020204020204" pitchFamily="34" charset="-122"/>
                <a:ea typeface="微软雅黑" panose="020B0503020204020204" pitchFamily="34" charset="-122"/>
              </a:rPr>
              <a:t>两者均有关系</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39361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7510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TSM</a:t>
            </a:r>
            <a:r>
              <a:rPr lang="zh-CN" altLang="en-US" sz="3200" b="1" dirty="0">
                <a:solidFill>
                  <a:prstClr val="black"/>
                </a:solidFill>
                <a:latin typeface="微软雅黑" panose="020B0503020204020204" pitchFamily="34" charset="-122"/>
                <a:ea typeface="微软雅黑" panose="020B0503020204020204" pitchFamily="34" charset="-122"/>
              </a:rPr>
              <a:t>算法调研</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3166636"/>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传统：</a:t>
            </a:r>
            <a:r>
              <a:rPr lang="en-US" altLang="zh-CN" sz="1600" b="1" dirty="0">
                <a:solidFill>
                  <a:prstClr val="black"/>
                </a:solidFill>
                <a:latin typeface="微软雅黑" panose="020B0503020204020204" pitchFamily="34" charset="-122"/>
                <a:ea typeface="微软雅黑" panose="020B0503020204020204" pitchFamily="34" charset="-122"/>
              </a:rPr>
              <a:t>OLA -&gt; WSOLA/PV -&gt; TDHS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API</a:t>
            </a:r>
            <a:r>
              <a:rPr lang="zh-CN" altLang="en-US" sz="1600" b="1" dirty="0">
                <a:solidFill>
                  <a:prstClr val="black"/>
                </a:solidFill>
                <a:latin typeface="微软雅黑" panose="020B0503020204020204" pitchFamily="34" charset="-122"/>
                <a:ea typeface="微软雅黑" panose="020B0503020204020204" pitchFamily="34" charset="-122"/>
              </a:rPr>
              <a:t>接口：</a:t>
            </a:r>
            <a:r>
              <a:rPr lang="en-US" altLang="zh-CN" sz="1600" b="1" dirty="0" err="1">
                <a:solidFill>
                  <a:prstClr val="black"/>
                </a:solidFill>
                <a:latin typeface="微软雅黑" panose="020B0503020204020204" pitchFamily="34" charset="-122"/>
                <a:ea typeface="微软雅黑" panose="020B0503020204020204" pitchFamily="34" charset="-122"/>
              </a:rPr>
              <a:t>FFMpeg</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python</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Sonic</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C</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Sound touch</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C</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hlinkClick r:id="rId3"/>
              </a:rPr>
              <a:t>https://github.com/pierre-rouanet/aupyom</a:t>
            </a:r>
            <a:endParaRPr lang="en-US" altLang="zh-CN" sz="14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https://github.com/dpwe/solafs </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rPr>
              <a:t>sola</a:t>
            </a:r>
            <a:r>
              <a:rPr lang="zh-CN" altLang="en-US" sz="1400" dirty="0">
                <a:solidFill>
                  <a:prstClr val="black"/>
                </a:solidFill>
                <a:latin typeface="微软雅黑" panose="020B0503020204020204" pitchFamily="34" charset="-122"/>
                <a:ea typeface="微软雅黑" panose="020B0503020204020204" pitchFamily="34" charset="-122"/>
              </a:rPr>
              <a:t>）</a:t>
            </a:r>
            <a:endParaRPr lang="en-US" altLang="zh-CN" sz="14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https://github.com/dbry/audio-stretch </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rPr>
              <a:t>TDHS</a:t>
            </a:r>
            <a:r>
              <a:rPr lang="zh-CN" altLang="en-US" sz="1400" dirty="0">
                <a:solidFill>
                  <a:prstClr val="black"/>
                </a:solidFill>
                <a:latin typeface="微软雅黑" panose="020B0503020204020204" pitchFamily="34" charset="-122"/>
                <a:ea typeface="微软雅黑" panose="020B0503020204020204" pitchFamily="34" charset="-122"/>
              </a:rPr>
              <a:t>） </a:t>
            </a:r>
            <a:endParaRPr lang="en-US" altLang="zh-CN" sz="14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400" dirty="0" err="1">
                <a:solidFill>
                  <a:prstClr val="black"/>
                </a:solidFill>
                <a:latin typeface="微软雅黑" panose="020B0503020204020204" pitchFamily="34" charset="-122"/>
                <a:ea typeface="微软雅黑" panose="020B0503020204020204" pitchFamily="34" charset="-122"/>
              </a:rPr>
              <a:t>Soundtouch</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hlinkClick r:id="rId4"/>
              </a:rPr>
              <a:t>https://www.surina.net/soundtouch/</a:t>
            </a:r>
            <a:r>
              <a:rPr lang="en-US" altLang="zh-CN" sz="1400" dirty="0">
                <a:solidFill>
                  <a:prstClr val="black"/>
                </a:solidFill>
                <a:latin typeface="微软雅黑" panose="020B0503020204020204" pitchFamily="34" charset="-122"/>
                <a:ea typeface="微软雅黑" panose="020B0503020204020204" pitchFamily="34" charset="-122"/>
              </a:rPr>
              <a:t> </a:t>
            </a:r>
            <a:r>
              <a:rPr lang="zh-CN" altLang="en-US" sz="1400" dirty="0">
                <a:solidFill>
                  <a:prstClr val="black"/>
                </a:solidFill>
                <a:latin typeface="微软雅黑" panose="020B0503020204020204" pitchFamily="34" charset="-122"/>
                <a:ea typeface="微软雅黑" panose="020B0503020204020204" pitchFamily="34" charset="-122"/>
              </a:rPr>
              <a:t>简书：</a:t>
            </a:r>
            <a:r>
              <a:rPr lang="en-US" altLang="zh-CN" sz="1400" dirty="0">
                <a:solidFill>
                  <a:prstClr val="black"/>
                </a:solidFill>
                <a:latin typeface="微软雅黑" panose="020B0503020204020204" pitchFamily="34" charset="-122"/>
                <a:ea typeface="微软雅黑" panose="020B0503020204020204" pitchFamily="34" charset="-122"/>
              </a:rPr>
              <a:t>https://www.jianshu.com/p/0625f105cb92 </a:t>
            </a:r>
          </a:p>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Sonic</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hlinkClick r:id="rId5"/>
              </a:rPr>
              <a:t>https://github.com/waywardgeek/sonic</a:t>
            </a:r>
            <a:r>
              <a:rPr lang="en-US" altLang="zh-CN" sz="1400" dirty="0">
                <a:solidFill>
                  <a:prstClr val="black"/>
                </a:solidFill>
                <a:latin typeface="微软雅黑" panose="020B0503020204020204" pitchFamily="34" charset="-122"/>
                <a:ea typeface="微软雅黑" panose="020B0503020204020204" pitchFamily="34" charset="-122"/>
              </a:rPr>
              <a:t> CSDN</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rPr>
              <a:t>https://blog.csdn.net/achina2011jy/article/details/100664011</a:t>
            </a:r>
          </a:p>
        </p:txBody>
      </p:sp>
    </p:spTree>
    <p:extLst>
      <p:ext uri="{BB962C8B-B14F-4D97-AF65-F5344CB8AC3E}">
        <p14:creationId xmlns:p14="http://schemas.microsoft.com/office/powerpoint/2010/main" val="12614834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571812" cy="1077218"/>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TSM</a:t>
            </a:r>
            <a:r>
              <a:rPr lang="zh-CN" altLang="en-US" sz="3200" b="1" dirty="0">
                <a:solidFill>
                  <a:prstClr val="black"/>
                </a:solidFill>
                <a:latin typeface="微软雅黑" panose="020B0503020204020204" pitchFamily="34" charset="-122"/>
                <a:ea typeface="微软雅黑" panose="020B0503020204020204" pitchFamily="34" charset="-122"/>
              </a:rPr>
              <a:t>整体倍速实验</a:t>
            </a:r>
          </a:p>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噪声情况：</a:t>
            </a:r>
            <a:r>
              <a:rPr lang="en-US" altLang="zh-CN" sz="1600" b="1" dirty="0">
                <a:solidFill>
                  <a:srgbClr val="C00000"/>
                </a:solidFill>
                <a:latin typeface="微软雅黑" panose="020B0503020204020204" pitchFamily="34" charset="-122"/>
                <a:ea typeface="微软雅黑" panose="020B0503020204020204" pitchFamily="34" charset="-122"/>
              </a:rPr>
              <a:t>FFMPEG&gt;WSOLA&gt;OLA </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大于代表噪声小</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之前的</a:t>
            </a:r>
            <a:r>
              <a:rPr lang="en-US" altLang="zh-CN" sz="1600" b="1" dirty="0">
                <a:solidFill>
                  <a:prstClr val="black"/>
                </a:solidFill>
                <a:latin typeface="微软雅黑" panose="020B0503020204020204" pitchFamily="34" charset="-122"/>
                <a:ea typeface="微软雅黑" panose="020B0503020204020204" pitchFamily="34" charset="-122"/>
              </a:rPr>
              <a:t>Excel</a:t>
            </a:r>
            <a:r>
              <a:rPr lang="zh-CN" altLang="en-US" sz="1600" b="1" dirty="0">
                <a:solidFill>
                  <a:prstClr val="black"/>
                </a:solidFill>
                <a:latin typeface="微软雅黑" panose="020B0503020204020204" pitchFamily="34" charset="-122"/>
                <a:ea typeface="微软雅黑" panose="020B0503020204020204" pitchFamily="34" charset="-122"/>
              </a:rPr>
              <a:t>结果存在一定的错误，无法解释的现象不多</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整体倍速现象解释需要从倍速之后</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）词内</a:t>
            </a:r>
            <a:r>
              <a:rPr lang="zh-CN" altLang="en-US" sz="1600" b="1" dirty="0">
                <a:solidFill>
                  <a:srgbClr val="C00000"/>
                </a:solidFill>
                <a:latin typeface="微软雅黑" panose="020B0503020204020204" pitchFamily="34" charset="-122"/>
                <a:ea typeface="微软雅黑" panose="020B0503020204020204" pitchFamily="34" charset="-122"/>
              </a:rPr>
              <a:t>元</a:t>
            </a:r>
            <a:r>
              <a:rPr lang="en-US" altLang="zh-CN" sz="1600" b="1" dirty="0">
                <a:solidFill>
                  <a:srgbClr val="C00000"/>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辅音偏移</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词间连读</a:t>
            </a:r>
            <a:r>
              <a:rPr lang="zh-CN" altLang="en-US" sz="1600" b="1" dirty="0">
                <a:solidFill>
                  <a:prstClr val="black"/>
                </a:solidFill>
                <a:latin typeface="微软雅黑" panose="020B0503020204020204" pitchFamily="34" charset="-122"/>
                <a:ea typeface="微软雅黑" panose="020B0503020204020204" pitchFamily="34" charset="-122"/>
              </a:rPr>
              <a:t>两方面解释</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大量数据集（沁宏在跑）</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208207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2586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思考</a:t>
            </a:r>
            <a:r>
              <a:rPr lang="en-US" altLang="zh-CN" sz="3200" b="1" dirty="0">
                <a:solidFill>
                  <a:prstClr val="black"/>
                </a:solidFill>
                <a:latin typeface="微软雅黑" panose="020B0503020204020204" pitchFamily="34" charset="-122"/>
                <a:ea typeface="微软雅黑" panose="020B0503020204020204" pitchFamily="34" charset="-122"/>
              </a:rPr>
              <a:t>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细粒度切片与切片后倍速值不相同的矛盾引发的音频不连续（噪声）</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细粒度倍速自身的切片的窗口噪声</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Q1</a:t>
            </a:r>
            <a:r>
              <a:rPr lang="zh-CN" altLang="en-US" sz="1600" b="1" dirty="0">
                <a:solidFill>
                  <a:prstClr val="black"/>
                </a:solidFill>
                <a:latin typeface="微软雅黑" panose="020B0503020204020204" pitchFamily="34" charset="-122"/>
                <a:ea typeface="微软雅黑" panose="020B0503020204020204" pitchFamily="34" charset="-122"/>
              </a:rPr>
              <a:t>：是否还要细粒度切片</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Q2</a:t>
            </a:r>
            <a:r>
              <a:rPr lang="zh-CN" altLang="en-US" sz="1600" b="1" dirty="0">
                <a:solidFill>
                  <a:prstClr val="black"/>
                </a:solidFill>
                <a:latin typeface="微软雅黑" panose="020B0503020204020204" pitchFamily="34" charset="-122"/>
                <a:ea typeface="微软雅黑" panose="020B0503020204020204" pitchFamily="34" charset="-122"/>
              </a:rPr>
              <a:t>：多少大小算合适</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Q3</a:t>
            </a:r>
            <a:r>
              <a:rPr lang="zh-CN" altLang="en-US" sz="1600" b="1" dirty="0">
                <a:solidFill>
                  <a:prstClr val="black"/>
                </a:solidFill>
                <a:latin typeface="微软雅黑" panose="020B0503020204020204" pitchFamily="34" charset="-122"/>
                <a:ea typeface="微软雅黑" panose="020B0503020204020204" pitchFamily="34" charset="-122"/>
              </a:rPr>
              <a:t>：不细粒度切片下单纯靠</a:t>
            </a:r>
            <a:r>
              <a:rPr lang="en-US" altLang="zh-CN" sz="1600" b="1" dirty="0">
                <a:solidFill>
                  <a:prstClr val="black"/>
                </a:solidFill>
                <a:latin typeface="微软雅黑" panose="020B0503020204020204" pitchFamily="34" charset="-122"/>
                <a:ea typeface="微软雅黑" panose="020B0503020204020204" pitchFamily="34" charset="-122"/>
              </a:rPr>
              <a:t>AE</a:t>
            </a:r>
            <a:r>
              <a:rPr lang="zh-CN" altLang="en-US" sz="1600" b="1" dirty="0">
                <a:solidFill>
                  <a:prstClr val="black"/>
                </a:solidFill>
                <a:latin typeface="微软雅黑" panose="020B0503020204020204" pitchFamily="34" charset="-122"/>
                <a:ea typeface="微软雅黑" panose="020B0503020204020204" pitchFamily="34" charset="-122"/>
              </a:rPr>
              <a:t>结果有限的问题</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1881879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2586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思考</a:t>
            </a:r>
            <a:r>
              <a:rPr lang="en-US" altLang="zh-CN" sz="3200" b="1" dirty="0">
                <a:solidFill>
                  <a:prstClr val="black"/>
                </a:solidFill>
                <a:latin typeface="微软雅黑" panose="020B0503020204020204" pitchFamily="34" charset="-122"/>
                <a:ea typeface="微软雅黑" panose="020B0503020204020204" pitchFamily="34" charset="-122"/>
              </a:rPr>
              <a:t>2</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机理解释</a:t>
            </a:r>
            <a:r>
              <a:rPr lang="zh-CN" altLang="en-US" sz="1600" b="1" dirty="0">
                <a:solidFill>
                  <a:prstClr val="black"/>
                </a:solidFill>
                <a:latin typeface="微软雅黑" panose="020B0503020204020204" pitchFamily="34" charset="-122"/>
                <a:ea typeface="微软雅黑" panose="020B0503020204020204" pitchFamily="34" charset="-122"/>
              </a:rPr>
              <a:t>：理想倍速下发现音频出现结果且有差异</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部分倍速</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补偿：利用非理想倍速导致的</a:t>
            </a:r>
            <a:r>
              <a:rPr lang="en-US" altLang="zh-CN" sz="1600" b="1" dirty="0">
                <a:solidFill>
                  <a:prstClr val="black"/>
                </a:solidFill>
                <a:latin typeface="微软雅黑" panose="020B0503020204020204" pitchFamily="34" charset="-122"/>
                <a:ea typeface="微软雅黑" panose="020B0503020204020204" pitchFamily="34" charset="-122"/>
              </a:rPr>
              <a:t>AE</a:t>
            </a:r>
            <a:r>
              <a:rPr lang="zh-CN" altLang="en-US" sz="1600" b="1" dirty="0">
                <a:solidFill>
                  <a:prstClr val="black"/>
                </a:solidFill>
                <a:latin typeface="微软雅黑" panose="020B0503020204020204" pitchFamily="34" charset="-122"/>
                <a:ea typeface="微软雅黑" panose="020B0503020204020204" pitchFamily="34" charset="-122"/>
              </a:rPr>
              <a:t>定向攻击（噪声问题怎么解决）</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5244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5" name="文本框 4"/>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pic>
        <p:nvPicPr>
          <p:cNvPr id="2" name="图片 1"/>
          <p:cNvPicPr>
            <a:picLocks noChangeAspect="1"/>
          </p:cNvPicPr>
          <p:nvPr/>
        </p:nvPicPr>
        <p:blipFill>
          <a:blip r:embed="rId3"/>
          <a:stretch>
            <a:fillRect/>
          </a:stretch>
        </p:blipFill>
        <p:spPr>
          <a:xfrm>
            <a:off x="2084201" y="1705371"/>
            <a:ext cx="8651335" cy="3379557"/>
          </a:xfrm>
          <a:prstGeom prst="rect">
            <a:avLst/>
          </a:prstGeom>
        </p:spPr>
      </p:pic>
      <p:sp>
        <p:nvSpPr>
          <p:cNvPr id="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各种常见编码方式</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28718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是否所有倍速算法切片倍速拼接都有这个问题：</a:t>
            </a:r>
            <a:r>
              <a:rPr lang="en-US" altLang="zh-CN" sz="1600" b="1" dirty="0">
                <a:solidFill>
                  <a:prstClr val="black"/>
                </a:solidFill>
                <a:latin typeface="微软雅黑" panose="020B0503020204020204" pitchFamily="34" charset="-122"/>
                <a:ea typeface="微软雅黑" panose="020B0503020204020204" pitchFamily="34" charset="-122"/>
              </a:rPr>
              <a:t>FFMPEG</a:t>
            </a:r>
            <a:r>
              <a:rPr lang="zh-CN" altLang="en-US" sz="1600" b="1" dirty="0">
                <a:solidFill>
                  <a:prstClr val="black"/>
                </a:solidFill>
                <a:latin typeface="微软雅黑" panose="020B0503020204020204" pitchFamily="34" charset="-122"/>
                <a:ea typeface="微软雅黑" panose="020B0503020204020204" pitchFamily="34" charset="-122"/>
              </a:rPr>
              <a:t>切片</a:t>
            </a:r>
            <a:r>
              <a:rPr lang="en-US" altLang="zh-CN" sz="1600" b="1" dirty="0">
                <a:solidFill>
                  <a:prstClr val="black"/>
                </a:solidFill>
                <a:latin typeface="微软雅黑" panose="020B0503020204020204" pitchFamily="34" charset="-122"/>
                <a:ea typeface="微软雅黑" panose="020B0503020204020204" pitchFamily="34" charset="-122"/>
              </a:rPr>
              <a:t>/Sonic</a:t>
            </a:r>
            <a:r>
              <a:rPr lang="zh-CN" altLang="en-US" sz="1600" b="1" dirty="0">
                <a:solidFill>
                  <a:prstClr val="black"/>
                </a:solidFill>
                <a:latin typeface="微软雅黑" panose="020B0503020204020204" pitchFamily="34" charset="-122"/>
                <a:ea typeface="微软雅黑" panose="020B0503020204020204" pitchFamily="34" charset="-122"/>
              </a:rPr>
              <a:t>和</a:t>
            </a:r>
            <a:r>
              <a:rPr lang="en-US" altLang="zh-CN" sz="1600" b="1" dirty="0" err="1">
                <a:solidFill>
                  <a:prstClr val="black"/>
                </a:solidFill>
                <a:latin typeface="微软雅黑" panose="020B0503020204020204" pitchFamily="34" charset="-122"/>
                <a:ea typeface="微软雅黑" panose="020B0503020204020204" pitchFamily="34" charset="-122"/>
              </a:rPr>
              <a:t>soundtouch</a:t>
            </a:r>
            <a:r>
              <a:rPr lang="zh-CN" altLang="en-US" sz="1600" b="1" dirty="0">
                <a:solidFill>
                  <a:prstClr val="black"/>
                </a:solidFill>
                <a:latin typeface="微软雅黑" panose="020B0503020204020204" pitchFamily="34" charset="-122"/>
                <a:ea typeface="微软雅黑" panose="020B0503020204020204" pitchFamily="34" charset="-122"/>
              </a:rPr>
              <a:t>切片</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97471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8.10</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25655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426212"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汇报目录 </a:t>
            </a:r>
            <a:r>
              <a:rPr lang="en-US" altLang="zh-CN" sz="3200" b="1" dirty="0">
                <a:solidFill>
                  <a:prstClr val="black"/>
                </a:solidFill>
                <a:latin typeface="微软雅黑" panose="020B0503020204020204" pitchFamily="34" charset="-122"/>
                <a:ea typeface="微软雅黑" panose="020B0503020204020204" pitchFamily="34" charset="-122"/>
              </a:rPr>
              <a:t>—— TSMAE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进度汇报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某些关键思路讨论点</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To do list</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文章</a:t>
            </a:r>
            <a:r>
              <a:rPr lang="en-US" altLang="zh-CN" sz="1600" b="1" dirty="0">
                <a:solidFill>
                  <a:prstClr val="black"/>
                </a:solidFill>
                <a:latin typeface="微软雅黑" panose="020B0503020204020204" pitchFamily="34" charset="-122"/>
                <a:ea typeface="微软雅黑" panose="020B0503020204020204" pitchFamily="34" charset="-122"/>
              </a:rPr>
              <a:t>link</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https://github.com/lchmoxing/tsm_paper.git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217346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进度汇报</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a:t>
            </a:r>
            <a:r>
              <a:rPr lang="zh-CN" altLang="en-US" sz="1600" b="1" dirty="0">
                <a:solidFill>
                  <a:prstClr val="black"/>
                </a:solidFill>
                <a:latin typeface="微软雅黑" panose="020B0503020204020204" pitchFamily="34" charset="-122"/>
                <a:ea typeface="微软雅黑" panose="020B0503020204020204" pitchFamily="34" charset="-122"/>
              </a:rPr>
              <a:t>初版：</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200000"/>
              </a:lnSpc>
              <a:buFont typeface="Wingdings" panose="05000000000000000000" pitchFamily="2" charset="2"/>
              <a:buChar char="Ø"/>
            </a:pP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background, threat model, </a:t>
            </a:r>
            <a:r>
              <a:rPr lang="zh-CN" altLang="en-US" sz="1600" dirty="0">
                <a:solidFill>
                  <a:prstClr val="black"/>
                </a:solidFill>
                <a:latin typeface="微软雅黑" panose="020B0503020204020204" pitchFamily="34" charset="-122"/>
                <a:ea typeface="微软雅黑" panose="020B0503020204020204" pitchFamily="34" charset="-122"/>
              </a:rPr>
              <a:t>关键图</a:t>
            </a:r>
            <a:r>
              <a:rPr lang="en-US" altLang="zh-CN" sz="1600" dirty="0">
                <a:solidFill>
                  <a:prstClr val="black"/>
                </a:solidFill>
                <a:latin typeface="微软雅黑" panose="020B0503020204020204" pitchFamily="34" charset="-122"/>
                <a:ea typeface="微软雅黑" panose="020B0503020204020204" pitchFamily="34" charset="-122"/>
              </a:rPr>
              <a:t>, algorithm </a:t>
            </a:r>
          </a:p>
          <a:p>
            <a:pPr marL="742950" lvl="1" indent="-285750">
              <a:lnSpc>
                <a:spcPct val="200000"/>
              </a:lnSpc>
              <a:buFont typeface="Wingdings" panose="05000000000000000000" pitchFamily="2" charset="2"/>
              <a:buChar char="Ø"/>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部分</a:t>
            </a:r>
            <a:r>
              <a:rPr lang="en-US" altLang="zh-CN" sz="1600" dirty="0">
                <a:solidFill>
                  <a:prstClr val="black"/>
                </a:solidFill>
                <a:latin typeface="微软雅黑" panose="020B0503020204020204" pitchFamily="34" charset="-122"/>
                <a:ea typeface="微软雅黑" panose="020B0503020204020204" pitchFamily="34" charset="-122"/>
              </a:rPr>
              <a:t>intro/model/approach/related work</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实验部分</a:t>
            </a:r>
            <a:r>
              <a:rPr lang="zh-CN" altLang="en-US" sz="16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：（沁宏填充）</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75328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682315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Paper architecture —— </a:t>
            </a:r>
            <a:r>
              <a:rPr lang="zh-CN" altLang="en-US" sz="3200" b="1" dirty="0">
                <a:solidFill>
                  <a:srgbClr val="C00000"/>
                </a:solidFill>
                <a:latin typeface="微软雅黑" panose="020B0503020204020204" pitchFamily="34" charset="-122"/>
                <a:ea typeface="微软雅黑" panose="020B0503020204020204" pitchFamily="34" charset="-122"/>
              </a:rPr>
              <a:t>讨论点 </a:t>
            </a:r>
            <a:r>
              <a:rPr lang="en-US" altLang="zh-CN" sz="3200" b="1" dirty="0">
                <a:solidFill>
                  <a:srgbClr val="C00000"/>
                </a:solidFill>
                <a:latin typeface="微软雅黑" panose="020B0503020204020204" pitchFamily="34" charset="-122"/>
                <a:ea typeface="微软雅黑" panose="020B0503020204020204" pitchFamily="34" charset="-122"/>
              </a:rPr>
              <a:t>1 </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0870780" cy="549650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Abstract – </a:t>
            </a:r>
            <a:r>
              <a:rPr lang="en-US" altLang="zh-CN" sz="1600" b="1" dirty="0" err="1">
                <a:solidFill>
                  <a:prstClr val="black"/>
                </a:solidFill>
                <a:latin typeface="微软雅黑" panose="020B0503020204020204" pitchFamily="34" charset="-122"/>
                <a:ea typeface="微软雅黑" panose="020B0503020204020204" pitchFamily="34" charset="-122"/>
              </a:rPr>
              <a:t>Introducation</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Background: </a:t>
            </a:r>
            <a:r>
              <a:rPr lang="en-US" altLang="zh-CN" sz="1600" dirty="0">
                <a:solidFill>
                  <a:prstClr val="black"/>
                </a:solidFill>
                <a:latin typeface="微软雅黑" panose="020B0503020204020204" pitchFamily="34" charset="-122"/>
                <a:ea typeface="微软雅黑" panose="020B0503020204020204" pitchFamily="34" charset="-122"/>
              </a:rPr>
              <a:t>(1) ASR; (2) TSM; (3) Audio AE</a:t>
            </a:r>
            <a:r>
              <a:rPr lang="en-US" altLang="zh-CN" sz="1600" b="1" dirty="0">
                <a:solidFill>
                  <a:prstClr val="black"/>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讨论点</a:t>
            </a:r>
            <a:r>
              <a:rPr lang="en-US" altLang="zh-CN" sz="1600" b="1" dirty="0">
                <a:solidFill>
                  <a:srgbClr val="C00000"/>
                </a:solidFill>
                <a:latin typeface="微软雅黑" panose="020B0503020204020204" pitchFamily="34" charset="-122"/>
                <a:ea typeface="微软雅黑" panose="020B0503020204020204" pitchFamily="34" charset="-122"/>
              </a:rPr>
              <a:t>2 (4?) </a:t>
            </a:r>
            <a:r>
              <a:rPr lang="en-US" altLang="zh-CN" b="1" dirty="0">
                <a:solidFill>
                  <a:srgbClr val="C00000"/>
                </a:solidFill>
              </a:rPr>
              <a:t>phonetics </a:t>
            </a:r>
            <a:r>
              <a:rPr lang="zh-CN" altLang="en-US" b="1" dirty="0">
                <a:solidFill>
                  <a:srgbClr val="C00000"/>
                </a:solidFill>
                <a:latin typeface="微软雅黑" panose="020B0503020204020204" pitchFamily="34" charset="-122"/>
                <a:ea typeface="微软雅黑" panose="020B0503020204020204" pitchFamily="34" charset="-122"/>
              </a:rPr>
              <a:t>与</a:t>
            </a:r>
            <a:r>
              <a:rPr lang="en-US" altLang="zh-CN" b="1" dirty="0">
                <a:solidFill>
                  <a:srgbClr val="C00000"/>
                </a:solidFill>
                <a:latin typeface="微软雅黑" panose="020B0503020204020204" pitchFamily="34" charset="-122"/>
                <a:ea typeface="微软雅黑" panose="020B0503020204020204" pitchFamily="34" charset="-122"/>
              </a:rPr>
              <a:t>model</a:t>
            </a:r>
            <a:r>
              <a:rPr lang="zh-CN" altLang="en-US" b="1" dirty="0">
                <a:solidFill>
                  <a:srgbClr val="C00000"/>
                </a:solidFill>
                <a:latin typeface="微软雅黑" panose="020B0503020204020204" pitchFamily="34" charset="-122"/>
                <a:ea typeface="微软雅黑" panose="020B0503020204020204" pitchFamily="34" charset="-122"/>
              </a:rPr>
              <a:t>的关联与侧重点</a:t>
            </a:r>
            <a:endParaRPr lang="en-US" altLang="zh-CN"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Threat model</a:t>
            </a:r>
            <a:r>
              <a:rPr lang="zh-CN" altLang="en-US" sz="1600" b="1"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(1) weak form</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(2)strong form</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Feasibility test</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holistic TSM; 2 dataset; 4 ASR (</a:t>
            </a:r>
            <a:r>
              <a:rPr lang="zh-CN" altLang="en-US" sz="1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需求点</a:t>
            </a:r>
            <a:r>
              <a:rPr lang="en-US" altLang="zh-CN" sz="1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：需要国外的同学帮忙跑</a:t>
            </a:r>
            <a:r>
              <a:rPr lang="en-US" altLang="zh-CN" sz="1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google</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(4) TSM</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Xxx Model</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(1) sound change model; (2) word construction model</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Approach: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GA-based AE generation</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Evaluation</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(1) AE example and overall performance; (2) Impact Quantification: length; speed interval; segment duration…</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Discussion &amp; Related work</a:t>
            </a: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42873792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6720751" cy="584775"/>
          </a:xfrm>
          <a:prstGeom prst="rect">
            <a:avLst/>
          </a:prstGeom>
        </p:spPr>
        <p:txBody>
          <a:bodyPr wrap="none">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讨论点</a:t>
            </a:r>
            <a:r>
              <a:rPr lang="en-US" altLang="zh-CN" sz="3200" b="1" dirty="0">
                <a:solidFill>
                  <a:srgbClr val="C00000"/>
                </a:solidFill>
                <a:latin typeface="微软雅黑" panose="020B0503020204020204" pitchFamily="34" charset="-122"/>
                <a:ea typeface="微软雅黑" panose="020B0503020204020204" pitchFamily="34" charset="-122"/>
              </a:rPr>
              <a:t>3</a:t>
            </a:r>
            <a:r>
              <a:rPr lang="zh-CN" altLang="en-US" sz="3200" b="1" dirty="0">
                <a:solidFill>
                  <a:srgbClr val="C00000"/>
                </a:solidFill>
                <a:latin typeface="微软雅黑" panose="020B0503020204020204" pitchFamily="34" charset="-122"/>
                <a:ea typeface="微软雅黑" panose="020B0503020204020204" pitchFamily="34" charset="-122"/>
              </a:rPr>
              <a:t>：</a:t>
            </a:r>
            <a:r>
              <a:rPr lang="en-US" altLang="zh-CN" sz="3200" b="1" dirty="0">
                <a:solidFill>
                  <a:srgbClr val="C00000"/>
                </a:solidFill>
                <a:latin typeface="微软雅黑" panose="020B0503020204020204" pitchFamily="34" charset="-122"/>
                <a:ea typeface="微软雅黑" panose="020B0503020204020204" pitchFamily="34" charset="-122"/>
              </a:rPr>
              <a:t>Problem formalization</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  speed change</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  semantic similar</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  comprehensibility difference</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我们的</a:t>
            </a:r>
            <a:r>
              <a:rPr lang="en-US" altLang="zh-CN" sz="1600" b="1" dirty="0" err="1">
                <a:latin typeface="微软雅黑" panose="020B0503020204020204" pitchFamily="34" charset="-122"/>
                <a:ea typeface="微软雅黑" panose="020B0503020204020204" pitchFamily="34" charset="-122"/>
              </a:rPr>
              <a:t>tsm</a:t>
            </a:r>
            <a:r>
              <a:rPr lang="zh-CN" altLang="en-US" sz="1600" b="1" dirty="0">
                <a:latin typeface="微软雅黑" panose="020B0503020204020204" pitchFamily="34" charset="-122"/>
                <a:ea typeface="微软雅黑" panose="020B0503020204020204" pitchFamily="34" charset="-122"/>
              </a:rPr>
              <a:t>可听性相较于直接加噪声不好量化，有点基于认知心理学，只能通过</a:t>
            </a:r>
            <a:r>
              <a:rPr lang="en-US" altLang="zh-CN" sz="1600" b="1" dirty="0">
                <a:latin typeface="微软雅黑" panose="020B0503020204020204" pitchFamily="34" charset="-122"/>
                <a:ea typeface="微软雅黑" panose="020B0503020204020204" pitchFamily="34" charset="-122"/>
              </a:rPr>
              <a:t>user study </a:t>
            </a:r>
          </a:p>
          <a:p>
            <a:pPr>
              <a:lnSpc>
                <a:spcPct val="200000"/>
              </a:lnSpc>
            </a:pP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474999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详见 </a:t>
            </a:r>
            <a:r>
              <a:rPr lang="en-US" altLang="zh-CN" sz="1600" b="1" dirty="0">
                <a:solidFill>
                  <a:prstClr val="black"/>
                </a:solidFill>
                <a:latin typeface="微软雅黑" panose="020B0503020204020204" pitchFamily="34" charset="-122"/>
                <a:ea typeface="微软雅黑" panose="020B0503020204020204" pitchFamily="34" charset="-122"/>
              </a:rPr>
              <a:t>Microsoft to do</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9EA98FCA-FD48-444B-9212-574B025A54E7}"/>
              </a:ext>
            </a:extLst>
          </p:cNvPr>
          <p:cNvPicPr>
            <a:picLocks noChangeAspect="1"/>
          </p:cNvPicPr>
          <p:nvPr/>
        </p:nvPicPr>
        <p:blipFill>
          <a:blip r:embed="rId3"/>
          <a:stretch>
            <a:fillRect/>
          </a:stretch>
        </p:blipFill>
        <p:spPr>
          <a:xfrm>
            <a:off x="3699194" y="1472901"/>
            <a:ext cx="8112318" cy="4759569"/>
          </a:xfrm>
          <a:prstGeom prst="rect">
            <a:avLst/>
          </a:prstGeom>
        </p:spPr>
      </p:pic>
    </p:spTree>
    <p:extLst>
      <p:ext uri="{BB962C8B-B14F-4D97-AF65-F5344CB8AC3E}">
        <p14:creationId xmlns:p14="http://schemas.microsoft.com/office/powerpoint/2010/main" val="2327769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52" name="矩形 51">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60" name="矩形 59">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lgDash"/>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67" name="矩形 66">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70" name="直接连接符 69"/>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72"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79957" y="490611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eaLnBrk="1" hangingPunct="1">
              <a:lnSpc>
                <a:spcPct val="150000"/>
              </a:lnSpc>
              <a:spcBef>
                <a:spcPts val="0"/>
              </a:spcBef>
              <a:spcAft>
                <a:spcPts val="0"/>
              </a:spcAft>
              <a:buClrTx/>
              <a:buSzTx/>
              <a:buFontTx/>
              <a:buNone/>
            </a:pPr>
            <a:r>
              <a:rPr kumimoji="0" lang="zh-CN" altLang="en-US" sz="2400" dirty="0">
                <a:solidFill>
                  <a:schemeClr val="tx1"/>
                </a:solidFill>
                <a:latin typeface="微软雅黑" panose="020B0503020204020204" pitchFamily="34" charset="-122"/>
                <a:ea typeface="微软雅黑" panose="020B0503020204020204" pitchFamily="34" charset="-122"/>
              </a:rPr>
              <a:t>音频预处理过程</a:t>
            </a: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2982035" cy="646331"/>
          </a:xfrm>
          <a:prstGeom prst="rect">
            <a:avLst/>
          </a:prstGeom>
        </p:spPr>
        <p:txBody>
          <a:bodyPr wrap="none">
            <a:spAutoFit/>
          </a:bodyPr>
          <a:lstStyle/>
          <a:p>
            <a:r>
              <a:rPr lang="en-US" altLang="zh-CN" sz="3600" b="1" dirty="0">
                <a:solidFill>
                  <a:prstClr val="black"/>
                </a:solidFill>
                <a:latin typeface="微软雅黑" panose="020B0503020204020204" pitchFamily="34" charset="-122"/>
                <a:ea typeface="微软雅黑" panose="020B0503020204020204" pitchFamily="34" charset="-122"/>
              </a:rPr>
              <a:t>Background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id="{5CEC9FB1-9CBF-4B7B-A321-DF404030F08B}"/>
              </a:ext>
            </a:extLst>
          </p:cNvPr>
          <p:cNvSpPr/>
          <p:nvPr/>
        </p:nvSpPr>
        <p:spPr>
          <a:xfrm>
            <a:off x="7750381" y="1322156"/>
            <a:ext cx="1792616" cy="61059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Feature Extraction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7" name="矩形 76">
            <a:extLst>
              <a:ext uri="{FF2B5EF4-FFF2-40B4-BE49-F238E27FC236}">
                <a16:creationId xmlns:a16="http://schemas.microsoft.com/office/drawing/2014/main" id="{5CEC9FB1-9CBF-4B7B-A321-DF404030F08B}"/>
              </a:ext>
            </a:extLst>
          </p:cNvPr>
          <p:cNvSpPr/>
          <p:nvPr/>
        </p:nvSpPr>
        <p:spPr>
          <a:xfrm>
            <a:off x="10046187" y="1322156"/>
            <a:ext cx="1792616" cy="581471"/>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Decoding</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8" name="加号 77"/>
          <p:cNvSpPr/>
          <p:nvPr/>
        </p:nvSpPr>
        <p:spPr>
          <a:xfrm>
            <a:off x="9612171" y="1463104"/>
            <a:ext cx="364842" cy="328698"/>
          </a:xfrm>
          <a:prstGeom prst="mathPlus">
            <a:avLst>
              <a:gd name="adj1" fmla="val 11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a16="http://schemas.microsoft.com/office/drawing/2014/main" id="{EDD84E7C-3200-40E5-A3C0-E57D7F9E754E}"/>
              </a:ext>
            </a:extLst>
          </p:cNvPr>
          <p:cNvCxnSpPr>
            <a:cxnSpLocks/>
          </p:cNvCxnSpPr>
          <p:nvPr/>
        </p:nvCxnSpPr>
        <p:spPr>
          <a:xfrm flipH="1" flipV="1">
            <a:off x="8618663" y="1976820"/>
            <a:ext cx="1276917" cy="608105"/>
          </a:xfrm>
          <a:prstGeom prst="straightConnector1">
            <a:avLst/>
          </a:prstGeom>
          <a:noFill/>
          <a:ln w="28575" cap="flat" cmpd="sng" algn="ctr">
            <a:solidFill>
              <a:srgbClr val="202731"/>
            </a:solidFill>
            <a:prstDash val="solid"/>
            <a:tailEnd type="triangle"/>
          </a:ln>
          <a:effectLst/>
        </p:spPr>
      </p:cxnSp>
      <p:cxnSp>
        <p:nvCxnSpPr>
          <p:cNvPr id="85" name="直接箭头连接符 84">
            <a:extLst>
              <a:ext uri="{FF2B5EF4-FFF2-40B4-BE49-F238E27FC236}">
                <a16:creationId xmlns:a16="http://schemas.microsoft.com/office/drawing/2014/main" id="{EDD84E7C-3200-40E5-A3C0-E57D7F9E754E}"/>
              </a:ext>
            </a:extLst>
          </p:cNvPr>
          <p:cNvCxnSpPr>
            <a:cxnSpLocks/>
            <a:stCxn id="60" idx="0"/>
            <a:endCxn id="77" idx="2"/>
          </p:cNvCxnSpPr>
          <p:nvPr/>
        </p:nvCxnSpPr>
        <p:spPr>
          <a:xfrm flipV="1">
            <a:off x="9925143" y="1903627"/>
            <a:ext cx="1017352" cy="707204"/>
          </a:xfrm>
          <a:prstGeom prst="straightConnector1">
            <a:avLst/>
          </a:prstGeom>
          <a:noFill/>
          <a:ln w="28575" cap="flat" cmpd="sng" algn="ctr">
            <a:solidFill>
              <a:srgbClr val="202731"/>
            </a:solidFill>
            <a:prstDash val="solid"/>
            <a:tailEnd type="triangle"/>
          </a:ln>
          <a:effectLst/>
        </p:spPr>
      </p:cxnSp>
    </p:spTree>
    <p:extLst>
      <p:ext uri="{BB962C8B-B14F-4D97-AF65-F5344CB8AC3E}">
        <p14:creationId xmlns:p14="http://schemas.microsoft.com/office/powerpoint/2010/main" val="3024991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压缩算法常见算法</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596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GSM: Global System for Mobile Communications coder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Near Instantaneous </a:t>
            </a:r>
            <a:r>
              <a:rPr lang="en-US" altLang="zh-CN" sz="1600" dirty="0" err="1">
                <a:solidFill>
                  <a:prstClr val="black"/>
                </a:solidFill>
                <a:latin typeface="微软雅黑" panose="020B0503020204020204" pitchFamily="34" charset="-122"/>
                <a:ea typeface="微软雅黑" panose="020B0503020204020204" pitchFamily="34" charset="-122"/>
              </a:rPr>
              <a:t>Companded</a:t>
            </a:r>
            <a:r>
              <a:rPr lang="en-US" altLang="zh-CN" sz="1600" dirty="0">
                <a:solidFill>
                  <a:prstClr val="black"/>
                </a:solidFill>
                <a:latin typeface="微软雅黑" panose="020B0503020204020204" pitchFamily="34" charset="-122"/>
                <a:ea typeface="微软雅黑" panose="020B0503020204020204" pitchFamily="34" charset="-122"/>
              </a:rPr>
              <a:t> Audio Multiplex - </a:t>
            </a:r>
            <a:r>
              <a:rPr lang="zh-CN" altLang="en-US" sz="1600" dirty="0">
                <a:solidFill>
                  <a:prstClr val="black"/>
                </a:solidFill>
                <a:latin typeface="微软雅黑" panose="020B0503020204020204" pitchFamily="34" charset="-122"/>
                <a:ea typeface="微软雅黑" panose="020B0503020204020204" pitchFamily="34" charset="-122"/>
              </a:rPr>
              <a:t>准瞬时压扩音频复用）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6205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05127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PCM</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脉冲编码调制</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差分脉冲编码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自适应差分脉冲编码（因子</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差值的差值）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常用采样率为</a:t>
            </a:r>
            <a:r>
              <a:rPr lang="en-US" altLang="zh-CN" sz="1600" dirty="0">
                <a:solidFill>
                  <a:prstClr val="black"/>
                </a:solidFill>
                <a:latin typeface="微软雅黑" panose="020B0503020204020204" pitchFamily="34" charset="-122"/>
                <a:ea typeface="微软雅黑" panose="020B0503020204020204" pitchFamily="34" charset="-122"/>
              </a:rPr>
              <a:t>8KHz,16kHz,22.05kHz,32kHz,44.1kHz,48kHz,192kHz</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&gt;400kbps</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编解码延时最短（相对其它技术），声音质量一般</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pic>
        <p:nvPicPr>
          <p:cNvPr id="1026" name="Picture 2" descr="https://bkimg.cdn.bcebos.com/pic/faedab64034f78f00a6b440077310a55b2191ce5@wm_1,g_7,k_d2F0ZXIvYmFpa2U5Mg==,xp_5,yp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941" y="1994736"/>
            <a:ext cx="3400435" cy="366010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611545" y="5758512"/>
            <a:ext cx="2318263" cy="923330"/>
          </a:xfrm>
          <a:prstGeom prst="rect">
            <a:avLst/>
          </a:prstGeom>
          <a:noFill/>
        </p:spPr>
        <p:txBody>
          <a:bodyPr wrap="none" rtlCol="0">
            <a:spAutoFit/>
          </a:bodyPr>
          <a:lstStyle/>
          <a:p>
            <a:pPr algn="ctr"/>
            <a:r>
              <a:rPr lang="en-US" altLang="zh-CN" b="1" dirty="0">
                <a:solidFill>
                  <a:prstClr val="black"/>
                </a:solidFill>
                <a:latin typeface="微软雅黑" panose="020B0503020204020204" pitchFamily="34" charset="-122"/>
                <a:ea typeface="微软雅黑" panose="020B0503020204020204" pitchFamily="34" charset="-122"/>
              </a:rPr>
              <a:t>PCM</a:t>
            </a:r>
            <a:r>
              <a:rPr lang="zh-CN" altLang="en-US" b="1" dirty="0">
                <a:solidFill>
                  <a:prstClr val="black"/>
                </a:solidFill>
                <a:latin typeface="微软雅黑" panose="020B0503020204020204" pitchFamily="34" charset="-122"/>
                <a:ea typeface="微软雅黑" panose="020B0503020204020204" pitchFamily="34" charset="-122"/>
              </a:rPr>
              <a:t>编码</a:t>
            </a:r>
            <a:endParaRPr lang="en-US" altLang="zh-CN" b="1" dirty="0">
              <a:solidFill>
                <a:prstClr val="black"/>
              </a:solidFill>
              <a:latin typeface="微软雅黑" panose="020B0503020204020204" pitchFamily="34" charset="-122"/>
              <a:ea typeface="微软雅黑" panose="020B0503020204020204" pitchFamily="34" charset="-122"/>
            </a:endParaRPr>
          </a:p>
          <a:p>
            <a:pPr algn="ctr"/>
            <a:r>
              <a:rPr lang="zh-CN" altLang="en-US" dirty="0">
                <a:solidFill>
                  <a:prstClr val="black"/>
                </a:solidFill>
                <a:latin typeface="微软雅黑" panose="020B0503020204020204" pitchFamily="34" charset="-122"/>
                <a:ea typeface="微软雅黑" panose="020B0503020204020204" pitchFamily="34" charset="-122"/>
              </a:rPr>
              <a:t>抽样 </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量化</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编码</a:t>
            </a:r>
            <a:endParaRPr lang="en-US" altLang="zh-CN" dirty="0">
              <a:solidFill>
                <a:prstClr val="black"/>
              </a:solidFill>
              <a:latin typeface="微软雅黑" panose="020B0503020204020204" pitchFamily="34" charset="-122"/>
              <a:ea typeface="微软雅黑" panose="020B0503020204020204" pitchFamily="34" charset="-122"/>
            </a:endParaRPr>
          </a:p>
          <a:p>
            <a:pPr algn="ctr"/>
            <a:endParaRPr lang="zh-CN" altLang="en-US" dirty="0"/>
          </a:p>
        </p:txBody>
      </p:sp>
      <p:sp>
        <p:nvSpPr>
          <p:cNvPr id="7"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13028" y="5256344"/>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Q1</a:t>
            </a:r>
            <a:r>
              <a:rPr kumimoji="0" lang="zh-CN" altLang="en-US" sz="2400" dirty="0">
                <a:solidFill>
                  <a:schemeClr val="tx1"/>
                </a:solidFill>
                <a:latin typeface="微软雅黑" panose="020B0503020204020204" pitchFamily="34" charset="-122"/>
                <a:ea typeface="微软雅黑" panose="020B0503020204020204" pitchFamily="34" charset="-122"/>
              </a:rPr>
              <a:t>：修改编码音频，使解码时出错？</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6359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7034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LPC</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Linear Predictive Coding, </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一个语音的抽样能够用过去</a:t>
            </a:r>
            <a:r>
              <a:rPr lang="zh-CN" altLang="en-US" sz="1600" b="1" dirty="0">
                <a:solidFill>
                  <a:srgbClr val="C00000"/>
                </a:solidFill>
                <a:latin typeface="微软雅黑" panose="020B0503020204020204" pitchFamily="34" charset="-122"/>
                <a:ea typeface="微软雅黑" panose="020B0503020204020204" pitchFamily="34" charset="-122"/>
              </a:rPr>
              <a:t>若干个语音抽样</a:t>
            </a:r>
            <a:r>
              <a:rPr lang="zh-CN" altLang="en-US" sz="1600" dirty="0">
                <a:solidFill>
                  <a:prstClr val="black"/>
                </a:solidFill>
                <a:latin typeface="微软雅黑" panose="020B0503020204020204" pitchFamily="34" charset="-122"/>
                <a:ea typeface="微软雅黑" panose="020B0503020204020204" pitchFamily="34" charset="-122"/>
              </a:rPr>
              <a:t>的线性组合来逼近。通过使实际语音抽样和线性预测抽样之间</a:t>
            </a:r>
            <a:r>
              <a:rPr lang="zh-CN" altLang="en-US" sz="1600" b="1" dirty="0">
                <a:solidFill>
                  <a:srgbClr val="C00000"/>
                </a:solidFill>
                <a:latin typeface="微软雅黑" panose="020B0503020204020204" pitchFamily="34" charset="-122"/>
                <a:ea typeface="微软雅黑" panose="020B0503020204020204" pitchFamily="34" charset="-122"/>
              </a:rPr>
              <a:t>差值的平方和达到最小</a:t>
            </a:r>
            <a:r>
              <a:rPr lang="zh-CN" altLang="en-US" sz="1600" dirty="0">
                <a:solidFill>
                  <a:prstClr val="black"/>
                </a:solidFill>
                <a:latin typeface="微软雅黑" panose="020B0503020204020204" pitchFamily="34" charset="-122"/>
                <a:ea typeface="微软雅黑" panose="020B0503020204020204" pitchFamily="34" charset="-122"/>
              </a:rPr>
              <a:t>，能够决定</a:t>
            </a:r>
            <a:r>
              <a:rPr lang="zh-CN" altLang="en-US" sz="1600" b="1" dirty="0">
                <a:solidFill>
                  <a:srgbClr val="C00000"/>
                </a:solidFill>
                <a:latin typeface="微软雅黑" panose="020B0503020204020204" pitchFamily="34" charset="-122"/>
                <a:ea typeface="微软雅黑" panose="020B0503020204020204" pitchFamily="34" charset="-122"/>
              </a:rPr>
              <a:t>唯一</a:t>
            </a:r>
            <a:r>
              <a:rPr lang="zh-CN" altLang="en-US" sz="1600" dirty="0">
                <a:solidFill>
                  <a:prstClr val="black"/>
                </a:solidFill>
                <a:latin typeface="微软雅黑" panose="020B0503020204020204" pitchFamily="34" charset="-122"/>
                <a:ea typeface="微软雅黑" panose="020B0503020204020204" pitchFamily="34" charset="-122"/>
              </a:rPr>
              <a:t>的一组预测系数。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压缩比大，计算量大，音质不高，廉价</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171183" y="6276197"/>
            <a:ext cx="4277709" cy="461665"/>
          </a:xfrm>
          <a:prstGeom prst="rect">
            <a:avLst/>
          </a:prstGeom>
          <a:noFill/>
        </p:spPr>
        <p:txBody>
          <a:bodyPr wrap="none" rtlCol="0">
            <a:spAutoFit/>
          </a:bodyPr>
          <a:lstStyle/>
          <a:p>
            <a:r>
              <a:rPr lang="en-US" altLang="zh-CN" sz="1200" dirty="0"/>
              <a:t>Link: 1) https://blog.csdn.net/hhaowang/article/details/88776140</a:t>
            </a:r>
          </a:p>
          <a:p>
            <a:r>
              <a:rPr lang="en-US" altLang="zh-CN" sz="1200" dirty="0"/>
              <a:t>          2) https://www.cnblogs.com/jizhiyuan/p/3748221.html</a:t>
            </a:r>
            <a:endParaRPr lang="zh-CN" altLang="en-US" sz="1200" dirty="0"/>
          </a:p>
        </p:txBody>
      </p:sp>
      <p:pic>
        <p:nvPicPr>
          <p:cNvPr id="3" name="图片 2"/>
          <p:cNvPicPr>
            <a:picLocks noChangeAspect="1"/>
          </p:cNvPicPr>
          <p:nvPr/>
        </p:nvPicPr>
        <p:blipFill>
          <a:blip r:embed="rId3"/>
          <a:stretch>
            <a:fillRect/>
          </a:stretch>
        </p:blipFill>
        <p:spPr>
          <a:xfrm>
            <a:off x="721894" y="4061103"/>
            <a:ext cx="4398415" cy="1624454"/>
          </a:xfrm>
          <a:prstGeom prst="rect">
            <a:avLst/>
          </a:prstGeom>
        </p:spPr>
      </p:pic>
      <p:pic>
        <p:nvPicPr>
          <p:cNvPr id="5" name="图片 4"/>
          <p:cNvPicPr>
            <a:picLocks noChangeAspect="1"/>
          </p:cNvPicPr>
          <p:nvPr/>
        </p:nvPicPr>
        <p:blipFill>
          <a:blip r:embed="rId4"/>
          <a:stretch>
            <a:fillRect/>
          </a:stretch>
        </p:blipFill>
        <p:spPr>
          <a:xfrm>
            <a:off x="5842881" y="3410298"/>
            <a:ext cx="5731282" cy="2275260"/>
          </a:xfrm>
          <a:prstGeom prst="rect">
            <a:avLst/>
          </a:prstGeom>
        </p:spPr>
      </p:pic>
    </p:spTree>
    <p:extLst>
      <p:ext uri="{BB962C8B-B14F-4D97-AF65-F5344CB8AC3E}">
        <p14:creationId xmlns:p14="http://schemas.microsoft.com/office/powerpoint/2010/main" val="3611079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11672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CELP</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Code Excited Linear Prediction,</a:t>
            </a:r>
            <a:r>
              <a:rPr lang="zh-CN" altLang="en-US" sz="1600" dirty="0">
                <a:solidFill>
                  <a:prstClr val="black"/>
                </a:solidFill>
                <a:latin typeface="微软雅黑" panose="020B0503020204020204" pitchFamily="34" charset="-122"/>
                <a:ea typeface="微软雅黑" panose="020B0503020204020204" pitchFamily="34" charset="-122"/>
              </a:rPr>
              <a:t>码激励线性预测编码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）利用一个线性预测（</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）模型模拟声道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2</a:t>
            </a:r>
            <a:r>
              <a:rPr lang="zh-CN" altLang="en-US" sz="1600" dirty="0">
                <a:solidFill>
                  <a:prstClr val="black"/>
                </a:solidFill>
                <a:latin typeface="微软雅黑" panose="020B0503020204020204" pitchFamily="34" charset="-122"/>
                <a:ea typeface="微软雅黑" panose="020B0503020204020204" pitchFamily="34" charset="-122"/>
              </a:rPr>
              <a:t>）使用（自适应的和固定的）密码本条目作为</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模型的输入（激励）</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3</a:t>
            </a:r>
            <a:r>
              <a:rPr lang="zh-CN" altLang="en-US" sz="1600" dirty="0">
                <a:solidFill>
                  <a:prstClr val="black"/>
                </a:solidFill>
                <a:latin typeface="微软雅黑" panose="020B0503020204020204" pitchFamily="34" charset="-122"/>
                <a:ea typeface="微软雅黑" panose="020B0503020204020204" pitchFamily="34" charset="-122"/>
              </a:rPr>
              <a:t>）在“感知加权域”执行闭合搜索</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6294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时域压缩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针对音频</a:t>
            </a: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码流的样值进行处理，通过</a:t>
            </a:r>
            <a:r>
              <a:rPr lang="zh-CN" altLang="en-US" sz="1600" b="1" dirty="0">
                <a:solidFill>
                  <a:srgbClr val="C00000"/>
                </a:solidFill>
                <a:latin typeface="微软雅黑" panose="020B0503020204020204" pitchFamily="34" charset="-122"/>
                <a:ea typeface="微软雅黑" panose="020B0503020204020204" pitchFamily="34" charset="-122"/>
              </a:rPr>
              <a:t>静音检测</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非线性量化</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差分</a:t>
            </a:r>
            <a:r>
              <a:rPr lang="zh-CN" altLang="en-US" sz="1600" dirty="0">
                <a:solidFill>
                  <a:prstClr val="black"/>
                </a:solidFill>
                <a:latin typeface="微软雅黑" panose="020B0503020204020204" pitchFamily="34" charset="-122"/>
                <a:ea typeface="微软雅黑" panose="020B0503020204020204" pitchFamily="34" charset="-122"/>
              </a:rPr>
              <a:t>等手段对码流进行压缩</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声音质量一般</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 400kbps</a:t>
            </a:r>
            <a:r>
              <a:rPr lang="zh-CN" altLang="en-US" sz="1600" dirty="0">
                <a:solidFill>
                  <a:prstClr val="black"/>
                </a:solidFill>
                <a:latin typeface="微软雅黑" panose="020B0503020204020204" pitchFamily="34" charset="-122"/>
                <a:ea typeface="微软雅黑" panose="020B0503020204020204" pitchFamily="34" charset="-122"/>
              </a:rPr>
              <a:t>），编解码</a:t>
            </a:r>
            <a:r>
              <a:rPr lang="zh-CN" altLang="en-US" sz="1600" b="1" dirty="0">
                <a:solidFill>
                  <a:srgbClr val="C00000"/>
                </a:solidFill>
                <a:latin typeface="微软雅黑" panose="020B0503020204020204" pitchFamily="34" charset="-122"/>
                <a:ea typeface="微软雅黑" panose="020B0503020204020204" pitchFamily="34" charset="-122"/>
              </a:rPr>
              <a:t>延时最短</a:t>
            </a:r>
            <a:r>
              <a:rPr lang="zh-CN" altLang="en-US" sz="1600" dirty="0">
                <a:solidFill>
                  <a:prstClr val="black"/>
                </a:solidFill>
                <a:latin typeface="微软雅黑" panose="020B0503020204020204" pitchFamily="34" charset="-122"/>
                <a:ea typeface="微软雅黑" panose="020B0503020204020204" pitchFamily="34" charset="-122"/>
              </a:rPr>
              <a:t>（相对其它技术）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G.711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，以及发展起来的块压扩技术如</a:t>
            </a: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、子带</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SB-ADPCM</a:t>
            </a:r>
            <a:r>
              <a:rPr lang="zh-CN" altLang="en-US" sz="1600" dirty="0">
                <a:solidFill>
                  <a:prstClr val="black"/>
                </a:solidFill>
                <a:latin typeface="微软雅黑" panose="020B0503020204020204" pitchFamily="34" charset="-122"/>
                <a:ea typeface="微软雅黑" panose="020B0503020204020204" pitchFamily="34" charset="-122"/>
              </a:rPr>
              <a:t>）技术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6832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子带压缩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将信号分解为若干</a:t>
            </a:r>
            <a:r>
              <a:rPr lang="zh-CN" altLang="en-US" sz="1600" b="1" dirty="0">
                <a:solidFill>
                  <a:srgbClr val="C00000"/>
                </a:solidFill>
                <a:latin typeface="微软雅黑" panose="020B0503020204020204" pitchFamily="34" charset="-122"/>
                <a:ea typeface="微软雅黑" panose="020B0503020204020204" pitchFamily="34" charset="-122"/>
              </a:rPr>
              <a:t>子频带</a:t>
            </a:r>
            <a:r>
              <a:rPr lang="zh-CN" altLang="en-US" sz="1600" dirty="0">
                <a:solidFill>
                  <a:prstClr val="black"/>
                </a:solidFill>
                <a:latin typeface="微软雅黑" panose="020B0503020204020204" pitchFamily="34" charset="-122"/>
                <a:ea typeface="微软雅黑" panose="020B0503020204020204" pitchFamily="34" charset="-122"/>
              </a:rPr>
              <a:t>内的分量之和，然后对各子带分量根据其不同的分布特性采取</a:t>
            </a:r>
            <a:r>
              <a:rPr lang="zh-CN" altLang="en-US" sz="1600" b="1" dirty="0">
                <a:solidFill>
                  <a:srgbClr val="C00000"/>
                </a:solidFill>
                <a:latin typeface="微软雅黑" panose="020B0503020204020204" pitchFamily="34" charset="-122"/>
                <a:ea typeface="微软雅黑" panose="020B0503020204020204" pitchFamily="34" charset="-122"/>
              </a:rPr>
              <a:t>不同的压缩策略</a:t>
            </a:r>
            <a:r>
              <a:rPr lang="zh-CN" altLang="en-US" sz="1600" dirty="0">
                <a:solidFill>
                  <a:prstClr val="black"/>
                </a:solidFill>
                <a:latin typeface="微软雅黑" panose="020B0503020204020204" pitchFamily="34" charset="-122"/>
                <a:ea typeface="微软雅黑" panose="020B0503020204020204" pitchFamily="34" charset="-122"/>
              </a:rPr>
              <a:t>以降低码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根据人对声音信号的</a:t>
            </a:r>
            <a:r>
              <a:rPr lang="zh-CN" altLang="en-US" sz="1600" b="1" dirty="0">
                <a:solidFill>
                  <a:srgbClr val="C00000"/>
                </a:solidFill>
                <a:latin typeface="微软雅黑" panose="020B0503020204020204" pitchFamily="34" charset="-122"/>
                <a:ea typeface="微软雅黑" panose="020B0503020204020204" pitchFamily="34" charset="-122"/>
              </a:rPr>
              <a:t>感知模型</a:t>
            </a:r>
            <a:r>
              <a:rPr lang="zh-CN" altLang="en-US" sz="1600" dirty="0">
                <a:latin typeface="微软雅黑" panose="020B0503020204020204" pitchFamily="34" charset="-122"/>
                <a:ea typeface="微软雅黑" panose="020B0503020204020204" pitchFamily="34" charset="-122"/>
              </a:rPr>
              <a:t>（心理声学模型）</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通过对</a:t>
            </a:r>
            <a:r>
              <a:rPr lang="zh-CN" altLang="en-US" sz="1600" b="1" dirty="0">
                <a:solidFill>
                  <a:srgbClr val="C00000"/>
                </a:solidFill>
                <a:latin typeface="微软雅黑" panose="020B0503020204020204" pitchFamily="34" charset="-122"/>
                <a:ea typeface="微软雅黑" panose="020B0503020204020204" pitchFamily="34" charset="-122"/>
              </a:rPr>
              <a:t>信号频谱的分析</a:t>
            </a:r>
            <a:r>
              <a:rPr lang="zh-CN" altLang="en-US" sz="1600" dirty="0">
                <a:solidFill>
                  <a:prstClr val="black"/>
                </a:solidFill>
                <a:latin typeface="微软雅黑" panose="020B0503020204020204" pitchFamily="34" charset="-122"/>
                <a:ea typeface="微软雅黑" panose="020B0503020204020204" pitchFamily="34" charset="-122"/>
              </a:rPr>
              <a:t>来决定子带样值或频域样值的量化阶数和其它参数选择的</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带编码的复杂度要略低于变换编码，编码延时也相对较短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感知型（</a:t>
            </a:r>
            <a:r>
              <a:rPr lang="en-US" altLang="zh-CN" sz="1600" dirty="0">
                <a:solidFill>
                  <a:prstClr val="black"/>
                </a:solidFill>
                <a:latin typeface="微软雅黑" panose="020B0503020204020204" pitchFamily="34" charset="-122"/>
                <a:ea typeface="微软雅黑" panose="020B0503020204020204" pitchFamily="34" charset="-122"/>
              </a:rPr>
              <a:t>Perceptual</a:t>
            </a:r>
            <a:r>
              <a:rPr lang="zh-CN" altLang="en-US" sz="1600" dirty="0">
                <a:solidFill>
                  <a:prstClr val="black"/>
                </a:solidFill>
                <a:latin typeface="微软雅黑" panose="020B0503020204020204" pitchFamily="34" charset="-122"/>
                <a:ea typeface="微软雅黑" panose="020B0503020204020204" pitchFamily="34" charset="-122"/>
              </a:rPr>
              <a:t>）压缩编码</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3552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864695" cy="584775"/>
          </a:xfrm>
          <a:prstGeom prst="rect">
            <a:avLst/>
          </a:prstGeom>
        </p:spPr>
        <p:txBody>
          <a:bodyPr wrap="none">
            <a:spAutoFit/>
          </a:bodyPr>
          <a:lstStyle/>
          <a:p>
            <a:r>
              <a:rPr lang="en-US" altLang="zh-CN" sz="3200" b="1" dirty="0" err="1">
                <a:solidFill>
                  <a:prstClr val="black"/>
                </a:solidFill>
                <a:latin typeface="微软雅黑" panose="020B0503020204020204" pitchFamily="34" charset="-122"/>
                <a:ea typeface="微软雅黑" panose="020B0503020204020204" pitchFamily="34" charset="-122"/>
              </a:rPr>
              <a:t>AutoEncoder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Machine learning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https://ezgif.com/video-to-gif</a:t>
            </a:r>
          </a:p>
        </p:txBody>
      </p:sp>
    </p:spTree>
    <p:extLst>
      <p:ext uri="{BB962C8B-B14F-4D97-AF65-F5344CB8AC3E}">
        <p14:creationId xmlns:p14="http://schemas.microsoft.com/office/powerpoint/2010/main" val="3223592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148381" y="1705371"/>
            <a:ext cx="5895238" cy="4514286"/>
          </a:xfrm>
          <a:prstGeom prst="rect">
            <a:avLst/>
          </a:prstGeom>
        </p:spPr>
      </p:pic>
    </p:spTree>
    <p:extLst>
      <p:ext uri="{BB962C8B-B14F-4D97-AF65-F5344CB8AC3E}">
        <p14:creationId xmlns:p14="http://schemas.microsoft.com/office/powerpoint/2010/main" val="4036172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862322"/>
          </a:xfrm>
          <a:prstGeom prst="rect">
            <a:avLst/>
          </a:prstGeom>
        </p:spPr>
        <p:txBody>
          <a:bodyPr wrap="square">
            <a:spAutoFit/>
          </a:bodyPr>
          <a:lstStyle/>
          <a:p>
            <a:pPr marL="285750" indent="-285750">
              <a:lnSpc>
                <a:spcPct val="200000"/>
              </a:lnSpc>
              <a:buFont typeface="Arial" panose="020B0604020202020204" pitchFamily="34" charset="0"/>
              <a:buChar char="•"/>
            </a:pPr>
            <a:r>
              <a:rPr lang="en-US" altLang="zh-CN" b="1" dirty="0">
                <a:solidFill>
                  <a:prstClr val="black"/>
                </a:solidFill>
                <a:latin typeface="微软雅黑" panose="020B0503020204020204" pitchFamily="34" charset="-122"/>
                <a:ea typeface="微软雅黑" panose="020B0503020204020204" pitchFamily="34" charset="-122"/>
              </a:rPr>
              <a:t>Dynamic Range Compression </a:t>
            </a:r>
          </a:p>
          <a:p>
            <a:pPr>
              <a:lnSpc>
                <a:spcPct val="200000"/>
              </a:lnSpc>
            </a:pPr>
            <a:r>
              <a:rPr lang="en-US" altLang="zh-CN" sz="12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200" b="1" dirty="0">
                <a:solidFill>
                  <a:srgbClr val="C00000"/>
                </a:solidFill>
                <a:latin typeface="微软雅黑" panose="020B0503020204020204" pitchFamily="34" charset="-122"/>
                <a:ea typeface="微软雅黑" panose="020B0503020204020204" pitchFamily="34" charset="-122"/>
              </a:rPr>
              <a:t>distortion</a:t>
            </a:r>
            <a:r>
              <a:rPr lang="en-US" altLang="zh-CN" sz="12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800" dirty="0">
                <a:solidFill>
                  <a:prstClr val="black"/>
                </a:solidFill>
                <a:latin typeface="微软雅黑" panose="020B0503020204020204" pitchFamily="34" charset="-122"/>
                <a:ea typeface="微软雅黑" panose="020B0503020204020204" pitchFamily="34" charset="-122"/>
              </a:rPr>
              <a:t>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025587"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高幅值压缩</a:t>
            </a:r>
            <a:r>
              <a:rPr kumimoji="0" lang="en-US" altLang="zh-CN" sz="2400" dirty="0">
                <a:solidFill>
                  <a:schemeClr val="tx1"/>
                </a:solidFill>
                <a:latin typeface="微软雅黑" panose="020B0503020204020204" pitchFamily="34" charset="-122"/>
                <a:ea typeface="微软雅黑" panose="020B0503020204020204" pitchFamily="34" charset="-122"/>
              </a:rPr>
              <a:t>/</a:t>
            </a:r>
            <a:r>
              <a:rPr kumimoji="0" lang="zh-CN" altLang="en-US" sz="2400" dirty="0">
                <a:solidFill>
                  <a:schemeClr val="tx1"/>
                </a:solidFill>
                <a:latin typeface="微软雅黑" panose="020B0503020204020204" pitchFamily="34" charset="-122"/>
                <a:ea typeface="微软雅黑" panose="020B0503020204020204" pitchFamily="34" charset="-122"/>
              </a:rPr>
              <a:t>低幅值压缩</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0046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C2B44424-4CFE-4BA2-9FCF-F0A911E8A749}"/>
              </a:ext>
            </a:extLst>
          </p:cNvPr>
          <p:cNvSpPr/>
          <p:nvPr/>
        </p:nvSpPr>
        <p:spPr>
          <a:xfrm>
            <a:off x="4036587"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3168888"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681476" y="3848334"/>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8300275" y="3134479"/>
            <a:ext cx="713565" cy="1"/>
          </a:xfrm>
          <a:prstGeom prst="straightConnector1">
            <a:avLst/>
          </a:prstGeom>
          <a:noFill/>
          <a:ln w="28575" cap="flat" cmpd="sng" algn="ctr">
            <a:solidFill>
              <a:srgbClr val="202731"/>
            </a:solidFill>
            <a:prstDash val="solid"/>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5190395"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668761" y="3983857"/>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67" name="矩形 66">
            <a:extLst>
              <a:ext uri="{FF2B5EF4-FFF2-40B4-BE49-F238E27FC236}">
                <a16:creationId xmlns:a16="http://schemas.microsoft.com/office/drawing/2014/main" id="{C2B44424-4CFE-4BA2-9FCF-F0A911E8A749}"/>
              </a:ext>
            </a:extLst>
          </p:cNvPr>
          <p:cNvSpPr/>
          <p:nvPr/>
        </p:nvSpPr>
        <p:spPr>
          <a:xfrm>
            <a:off x="7125043"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59390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Feasibility Test – without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36569B5B-566F-4C60-9D63-318931B70CA2}"/>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28908" y="2248442"/>
            <a:ext cx="1484490" cy="1484490"/>
          </a:xfrm>
          <a:prstGeom prst="rect">
            <a:avLst/>
          </a:prstGeom>
        </p:spPr>
      </p:pic>
      <p:sp>
        <p:nvSpPr>
          <p:cNvPr id="1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22612" y="466739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(1) Compression or (2) Time-scale modification</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954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倍速算法资料整理</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631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13270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Reference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A Review of Time-Scale Modification of Music Signals</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帮助理解：</a:t>
            </a:r>
            <a:r>
              <a:rPr lang="en-US" altLang="zh-CN" sz="1600" dirty="0">
                <a:latin typeface="微软雅黑" panose="020B0503020204020204" pitchFamily="34" charset="-122"/>
                <a:ea typeface="微软雅黑" panose="020B0503020204020204" pitchFamily="34" charset="-122"/>
              </a:rPr>
              <a:t>https://zhuanlan.zhihu.com/p/110278983</a:t>
            </a:r>
          </a:p>
          <a:p>
            <a:pPr marL="285750" lvl="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）按帧分解；</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）重新定位；</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）重新合成</a:t>
            </a:r>
            <a:endParaRPr lang="en-US" altLang="zh-CN" sz="11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rotWithShape="1">
          <a:blip r:embed="rId3"/>
          <a:srcRect b="14834"/>
          <a:stretch/>
        </p:blipFill>
        <p:spPr>
          <a:xfrm>
            <a:off x="3146326" y="3207545"/>
            <a:ext cx="6935825" cy="2547079"/>
          </a:xfrm>
          <a:prstGeom prst="rect">
            <a:avLst/>
          </a:prstGeom>
        </p:spPr>
      </p:pic>
    </p:spTree>
    <p:extLst>
      <p:ext uri="{BB962C8B-B14F-4D97-AF65-F5344CB8AC3E}">
        <p14:creationId xmlns:p14="http://schemas.microsoft.com/office/powerpoint/2010/main" val="1110662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OLA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WSOLA (Waveform Similarity-based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Phase Vocoder</a:t>
            </a:r>
          </a:p>
          <a:p>
            <a:pPr>
              <a:lnSpc>
                <a:spcPct val="200000"/>
              </a:lnSpc>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9638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5239382" y="1120596"/>
            <a:ext cx="5538062" cy="5152629"/>
          </a:xfrm>
          <a:prstGeom prst="rect">
            <a:avLst/>
          </a:prstGeom>
        </p:spPr>
      </p:pic>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9803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2591074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音频不连续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叠加部分信号幅值改变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572" y="3231412"/>
            <a:ext cx="4752381" cy="2419048"/>
          </a:xfrm>
          <a:prstGeom prst="rect">
            <a:avLst/>
          </a:prstGeom>
        </p:spPr>
      </p:pic>
      <p:pic>
        <p:nvPicPr>
          <p:cNvPr id="6" name="图片 5"/>
          <p:cNvPicPr>
            <a:picLocks noChangeAspect="1"/>
          </p:cNvPicPr>
          <p:nvPr/>
        </p:nvPicPr>
        <p:blipFill>
          <a:blip r:embed="rId4"/>
          <a:stretch>
            <a:fillRect/>
          </a:stretch>
        </p:blipFill>
        <p:spPr>
          <a:xfrm>
            <a:off x="6208868" y="1318941"/>
            <a:ext cx="5457143" cy="4390476"/>
          </a:xfrm>
          <a:prstGeom prst="rect">
            <a:avLst/>
          </a:prstGeom>
        </p:spPr>
      </p:pic>
      <p:sp>
        <p:nvSpPr>
          <p:cNvPr id="8" name="矩形 7">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03939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01287" y="3739609"/>
            <a:ext cx="4838095" cy="752381"/>
          </a:xfrm>
          <a:prstGeom prst="rect">
            <a:avLst/>
          </a:prstGeom>
        </p:spPr>
      </p:pic>
      <p:pic>
        <p:nvPicPr>
          <p:cNvPr id="3" name="图片 2"/>
          <p:cNvPicPr>
            <a:picLocks noChangeAspect="1"/>
          </p:cNvPicPr>
          <p:nvPr/>
        </p:nvPicPr>
        <p:blipFill>
          <a:blip r:embed="rId4"/>
          <a:stretch>
            <a:fillRect/>
          </a:stretch>
        </p:blipFill>
        <p:spPr>
          <a:xfrm>
            <a:off x="4979860" y="1120596"/>
            <a:ext cx="7017067" cy="515262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Waveform Similarity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Cross-correlation</a:t>
            </a:r>
            <a:r>
              <a:rPr lang="zh-CN" altLang="en-US" sz="1600" dirty="0">
                <a:solidFill>
                  <a:prstClr val="black"/>
                </a:solidFill>
                <a:latin typeface="微软雅黑" panose="020B0503020204020204" pitchFamily="34" charset="-122"/>
                <a:ea typeface="微软雅黑" panose="020B0503020204020204" pitchFamily="34" charset="-122"/>
              </a:rPr>
              <a:t>（“自相关”）</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7" name="图片 6"/>
          <p:cNvPicPr>
            <a:picLocks noChangeAspect="1"/>
          </p:cNvPicPr>
          <p:nvPr/>
        </p:nvPicPr>
        <p:blipFill rotWithShape="1">
          <a:blip r:embed="rId5"/>
          <a:srcRect l="2255" t="2091"/>
          <a:stretch/>
        </p:blipFill>
        <p:spPr>
          <a:xfrm>
            <a:off x="512063" y="3289662"/>
            <a:ext cx="1833891" cy="345007"/>
          </a:xfrm>
          <a:prstGeom prst="rect">
            <a:avLst/>
          </a:prstGeom>
        </p:spPr>
      </p:pic>
      <p:pic>
        <p:nvPicPr>
          <p:cNvPr id="8" name="图片 7"/>
          <p:cNvPicPr>
            <a:picLocks noChangeAspect="1"/>
          </p:cNvPicPr>
          <p:nvPr/>
        </p:nvPicPr>
        <p:blipFill>
          <a:blip r:embed="rId6"/>
          <a:stretch>
            <a:fillRect/>
          </a:stretch>
        </p:blipFill>
        <p:spPr>
          <a:xfrm>
            <a:off x="396613" y="4596930"/>
            <a:ext cx="2561905" cy="485714"/>
          </a:xfrm>
          <a:prstGeom prst="rect">
            <a:avLst/>
          </a:prstGeom>
        </p:spPr>
      </p:pic>
    </p:spTree>
    <p:extLst>
      <p:ext uri="{BB962C8B-B14F-4D97-AF65-F5344CB8AC3E}">
        <p14:creationId xmlns:p14="http://schemas.microsoft.com/office/powerpoint/2010/main" val="3986240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L1</a:t>
            </a:r>
            <a:r>
              <a:rPr lang="zh-CN" altLang="en-US" sz="1600" dirty="0">
                <a:solidFill>
                  <a:prstClr val="black"/>
                </a:solidFill>
                <a:latin typeface="微软雅黑" panose="020B0503020204020204" pitchFamily="34" charset="-122"/>
                <a:ea typeface="微软雅黑" panose="020B0503020204020204" pitchFamily="34" charset="-122"/>
              </a:rPr>
              <a:t>：拉长变口吃</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：缩短变吞音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L3</a:t>
            </a:r>
            <a:r>
              <a:rPr lang="zh-CN" altLang="en-US" sz="1600" dirty="0">
                <a:solidFill>
                  <a:prstClr val="black"/>
                </a:solidFill>
                <a:latin typeface="微软雅黑" panose="020B0503020204020204" pitchFamily="34" charset="-122"/>
                <a:ea typeface="微软雅黑" panose="020B0503020204020204" pitchFamily="34" charset="-122"/>
              </a:rPr>
              <a:t>：拉长缩短交响乐的时候只会保留主要部分</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5458396" y="1891708"/>
            <a:ext cx="6457143" cy="3952381"/>
          </a:xfrm>
          <a:prstGeom prst="rect">
            <a:avLst/>
          </a:prstGeom>
        </p:spPr>
      </p:pic>
    </p:spTree>
    <p:extLst>
      <p:ext uri="{BB962C8B-B14F-4D97-AF65-F5344CB8AC3E}">
        <p14:creationId xmlns:p14="http://schemas.microsoft.com/office/powerpoint/2010/main" val="3394018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43572" y="1729803"/>
            <a:ext cx="6904762" cy="4114286"/>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6236793" y="3041569"/>
            <a:ext cx="5462258" cy="3079519"/>
          </a:xfrm>
          <a:prstGeom prst="rect">
            <a:avLst/>
          </a:prstGeom>
        </p:spPr>
      </p:pic>
    </p:spTree>
    <p:extLst>
      <p:ext uri="{BB962C8B-B14F-4D97-AF65-F5344CB8AC3E}">
        <p14:creationId xmlns:p14="http://schemas.microsoft.com/office/powerpoint/2010/main" val="1103310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987171" y="1412983"/>
            <a:ext cx="5586992" cy="431546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a:t>
            </a:r>
            <a:r>
              <a:rPr lang="zh-CN" altLang="en-US" sz="1600" dirty="0">
                <a:solidFill>
                  <a:prstClr val="black"/>
                </a:solidFill>
                <a:latin typeface="微软雅黑" panose="020B0503020204020204" pitchFamily="34" charset="-122"/>
                <a:ea typeface="微软雅黑" panose="020B0503020204020204" pitchFamily="34" charset="-122"/>
              </a:rPr>
              <a:t>先对原音频信号进行分帧处理</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en-US" sz="1600" dirty="0">
                <a:solidFill>
                  <a:prstClr val="black"/>
                </a:solidFill>
                <a:latin typeface="微软雅黑" panose="020B0503020204020204" pitchFamily="34" charset="-122"/>
                <a:ea typeface="微软雅黑" panose="020B0503020204020204" pitchFamily="34" charset="-122"/>
              </a:rPr>
              <a:t>通过</a:t>
            </a:r>
            <a:r>
              <a:rPr lang="en-US" altLang="zh-CN" sz="1600" dirty="0">
                <a:solidFill>
                  <a:prstClr val="black"/>
                </a:solidFill>
                <a:latin typeface="微软雅黑" panose="020B0503020204020204" pitchFamily="34" charset="-122"/>
                <a:ea typeface="微软雅黑" panose="020B0503020204020204" pitchFamily="34" charset="-122"/>
              </a:rPr>
              <a:t>STFT,</a:t>
            </a:r>
            <a:r>
              <a:rPr lang="zh-CN" altLang="en-US" sz="1600" dirty="0">
                <a:solidFill>
                  <a:prstClr val="black"/>
                </a:solidFill>
                <a:latin typeface="微软雅黑" panose="020B0503020204020204" pitchFamily="34" charset="-122"/>
                <a:ea typeface="微软雅黑" panose="020B0503020204020204" pitchFamily="34" charset="-122"/>
              </a:rPr>
              <a:t>对两个帧进行处理</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计算其相位差</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并依照</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瞬时频率估计章节的内容对其进行瞬时频率估算。</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a:t>
            </a:r>
            <a:r>
              <a:rPr lang="zh-CN" altLang="en-US" sz="1600" dirty="0">
                <a:solidFill>
                  <a:prstClr val="black"/>
                </a:solidFill>
                <a:latin typeface="微软雅黑" panose="020B0503020204020204" pitchFamily="34" charset="-122"/>
                <a:ea typeface="微软雅黑" panose="020B0503020204020204" pitchFamily="34" charset="-122"/>
              </a:rPr>
              <a:t>通过瞬时频率的计算后</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我们可以重构出和</a:t>
            </a:r>
            <a:r>
              <a:rPr lang="en-US" altLang="zh-CN" sz="1600" dirty="0">
                <a:solidFill>
                  <a:prstClr val="black"/>
                </a:solidFill>
                <a:latin typeface="微软雅黑" panose="020B0503020204020204" pitchFamily="34" charset="-122"/>
                <a:ea typeface="微软雅黑" panose="020B0503020204020204" pitchFamily="34" charset="-122"/>
              </a:rPr>
              <a:t>m+1</a:t>
            </a:r>
            <a:r>
              <a:rPr lang="zh-CN" altLang="en-US" sz="1600" dirty="0">
                <a:solidFill>
                  <a:prstClr val="black"/>
                </a:solidFill>
                <a:latin typeface="微软雅黑" panose="020B0503020204020204" pitchFamily="34" charset="-122"/>
                <a:ea typeface="微软雅黑" panose="020B0503020204020204" pitchFamily="34" charset="-122"/>
              </a:rPr>
              <a:t>帧没</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有相位跳变的信号。</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d.ISTF</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也就是逆变换</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重构时域信号</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5210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4694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1 – with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1" name="矩形 30">
            <a:extLst>
              <a:ext uri="{FF2B5EF4-FFF2-40B4-BE49-F238E27FC236}">
                <a16:creationId xmlns:a16="http://schemas.microsoft.com/office/drawing/2014/main" id="{2A55BA5B-CE30-435B-95FB-B00B8161E590}"/>
              </a:ext>
            </a:extLst>
          </p:cNvPr>
          <p:cNvSpPr/>
          <p:nvPr/>
        </p:nvSpPr>
        <p:spPr>
          <a:xfrm>
            <a:off x="6644784" y="4464078"/>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2" name="下箭头 31"/>
          <p:cNvSpPr/>
          <p:nvPr/>
        </p:nvSpPr>
        <p:spPr>
          <a:xfrm>
            <a:off x="8130352" y="3134479"/>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522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Human-perceived &amp; </a:t>
            </a:r>
            <a:r>
              <a:rPr kumimoji="0" lang="en-US" altLang="zh-CN" sz="2400" dirty="0">
                <a:solidFill>
                  <a:srgbClr val="C00000"/>
                </a:solidFill>
                <a:latin typeface="微软雅黑" panose="020B0503020204020204" pitchFamily="34" charset="-122"/>
                <a:ea typeface="微软雅黑" panose="020B0503020204020204" pitchFamily="34" charset="-122"/>
              </a:rPr>
              <a:t>SR-</a:t>
            </a:r>
            <a:r>
              <a:rPr kumimoji="0" lang="en-US" altLang="zh-CN" sz="2400" dirty="0" err="1">
                <a:solidFill>
                  <a:srgbClr val="C00000"/>
                </a:solidFill>
                <a:latin typeface="微软雅黑" panose="020B0503020204020204" pitchFamily="34" charset="-122"/>
                <a:ea typeface="微软雅黑" panose="020B0503020204020204" pitchFamily="34" charset="-122"/>
              </a:rPr>
              <a:t>indepentdent</a:t>
            </a:r>
            <a:r>
              <a:rPr kumimoji="0" lang="en-US" altLang="zh-CN" sz="2400" dirty="0">
                <a:solidFill>
                  <a:srgbClr val="C00000"/>
                </a:solidFill>
                <a:latin typeface="微软雅黑" panose="020B0503020204020204" pitchFamily="34" charset="-122"/>
                <a:ea typeface="微软雅黑" panose="020B0503020204020204" pitchFamily="34" charset="-122"/>
              </a:rPr>
              <a:t> !!</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5343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Transients are often smeared</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Phasiness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the loss of vertical phase coherence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15963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实验目标与内容</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7081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实验目标与内容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对于同一语音的识别效果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对于同一语音不同倍速处理后的语音识别效果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level 2</a:t>
            </a:r>
            <a:r>
              <a:rPr lang="zh-CN" altLang="en-US" sz="1600" dirty="0">
                <a:solidFill>
                  <a:prstClr val="black"/>
                </a:solidFill>
                <a:latin typeface="微软雅黑" panose="020B0503020204020204" pitchFamily="34" charset="-122"/>
                <a:ea typeface="微软雅黑" panose="020B0503020204020204" pitchFamily="34" charset="-122"/>
              </a:rPr>
              <a:t>）对一段语音部分音节做不同倍速处理后，观察不同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的识别效果</a:t>
            </a: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4929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Setup</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3211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2"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take a picture.</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turn off the light.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实验流程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11" name="矩形 10">
            <a:extLst>
              <a:ext uri="{FF2B5EF4-FFF2-40B4-BE49-F238E27FC236}">
                <a16:creationId xmlns:a16="http://schemas.microsoft.com/office/drawing/2014/main" id="{C2B44424-4CFE-4BA2-9FCF-F0A911E8A749}"/>
              </a:ext>
            </a:extLst>
          </p:cNvPr>
          <p:cNvSpPr/>
          <p:nvPr/>
        </p:nvSpPr>
        <p:spPr>
          <a:xfrm>
            <a:off x="4429308" y="2216093"/>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3" name="直接箭头连接符 12">
            <a:extLst>
              <a:ext uri="{FF2B5EF4-FFF2-40B4-BE49-F238E27FC236}">
                <a16:creationId xmlns:a16="http://schemas.microsoft.com/office/drawing/2014/main" id="{EDD84E7C-3200-40E5-A3C0-E57D7F9E754E}"/>
              </a:ext>
            </a:extLst>
          </p:cNvPr>
          <p:cNvCxnSpPr>
            <a:cxnSpLocks/>
          </p:cNvCxnSpPr>
          <p:nvPr/>
        </p:nvCxnSpPr>
        <p:spPr>
          <a:xfrm>
            <a:off x="3681136" y="2645462"/>
            <a:ext cx="572410" cy="3663"/>
          </a:xfrm>
          <a:prstGeom prst="straightConnector1">
            <a:avLst/>
          </a:prstGeom>
          <a:noFill/>
          <a:ln w="28575" cap="flat" cmpd="sng" algn="ctr">
            <a:solidFill>
              <a:srgbClr val="202731"/>
            </a:solidFill>
            <a:prstDash val="solid"/>
            <a:tailEnd type="triangle"/>
          </a:ln>
          <a:effectLst/>
        </p:spPr>
      </p:cxnSp>
      <p:sp>
        <p:nvSpPr>
          <p:cNvPr id="14" name="矩形 13">
            <a:extLst>
              <a:ext uri="{FF2B5EF4-FFF2-40B4-BE49-F238E27FC236}">
                <a16:creationId xmlns:a16="http://schemas.microsoft.com/office/drawing/2014/main" id="{0FDAD747-108F-4A6D-9220-5EA05067FF1E}"/>
              </a:ext>
            </a:extLst>
          </p:cNvPr>
          <p:cNvSpPr/>
          <p:nvPr/>
        </p:nvSpPr>
        <p:spPr>
          <a:xfrm>
            <a:off x="2086967" y="3295280"/>
            <a:ext cx="1800493"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生成基础语音库</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(10</a:t>
            </a:r>
            <a:r>
              <a:rPr lang="zh-CN" altLang="en-US" dirty="0">
                <a:solidFill>
                  <a:prstClr val="black"/>
                </a:solidFill>
                <a:latin typeface="微软雅黑" panose="020B0503020204020204" pitchFamily="34" charset="-122"/>
                <a:ea typeface="微软雅黑" panose="020B0503020204020204" pitchFamily="34" charset="-122"/>
              </a:rPr>
              <a:t>条</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5CEC9FB1-9CBF-4B7B-A321-DF404030F08B}"/>
              </a:ext>
            </a:extLst>
          </p:cNvPr>
          <p:cNvSpPr/>
          <p:nvPr/>
        </p:nvSpPr>
        <p:spPr>
          <a:xfrm>
            <a:off x="8441697" y="2216093"/>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6" name="直接箭头连接符 15">
            <a:extLst>
              <a:ext uri="{FF2B5EF4-FFF2-40B4-BE49-F238E27FC236}">
                <a16:creationId xmlns:a16="http://schemas.microsoft.com/office/drawing/2014/main" id="{5A7FC920-9D22-4290-B80F-F4BDC1DE109A}"/>
              </a:ext>
            </a:extLst>
          </p:cNvPr>
          <p:cNvCxnSpPr>
            <a:cxnSpLocks/>
          </p:cNvCxnSpPr>
          <p:nvPr/>
        </p:nvCxnSpPr>
        <p:spPr>
          <a:xfrm flipV="1">
            <a:off x="7590632" y="2645462"/>
            <a:ext cx="713565" cy="1"/>
          </a:xfrm>
          <a:prstGeom prst="straightConnector1">
            <a:avLst/>
          </a:prstGeom>
          <a:noFill/>
          <a:ln w="28575" cap="flat" cmpd="sng" algn="ctr">
            <a:solidFill>
              <a:srgbClr val="202731"/>
            </a:solidFill>
            <a:prstDash val="solid"/>
            <a:tailEnd type="triangle"/>
          </a:ln>
          <a:effectLst/>
        </p:spPr>
      </p:cxnSp>
      <p:sp>
        <p:nvSpPr>
          <p:cNvPr id="19" name="矩形 18">
            <a:extLst>
              <a:ext uri="{FF2B5EF4-FFF2-40B4-BE49-F238E27FC236}">
                <a16:creationId xmlns:a16="http://schemas.microsoft.com/office/drawing/2014/main" id="{2A55BA5B-CE30-435B-95FB-B00B8161E590}"/>
              </a:ext>
            </a:extLst>
          </p:cNvPr>
          <p:cNvSpPr/>
          <p:nvPr/>
        </p:nvSpPr>
        <p:spPr>
          <a:xfrm>
            <a:off x="7718540" y="3219787"/>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2469054" y="2216093"/>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GTTS</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24" name="矩形 23">
            <a:extLst>
              <a:ext uri="{FF2B5EF4-FFF2-40B4-BE49-F238E27FC236}">
                <a16:creationId xmlns:a16="http://schemas.microsoft.com/office/drawing/2014/main" id="{0FDAD747-108F-4A6D-9220-5EA05067FF1E}"/>
              </a:ext>
            </a:extLst>
          </p:cNvPr>
          <p:cNvSpPr/>
          <p:nvPr/>
        </p:nvSpPr>
        <p:spPr>
          <a:xfrm>
            <a:off x="4816006" y="3298720"/>
            <a:ext cx="2315057"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倍速处理</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(TSM</a:t>
            </a:r>
            <a:r>
              <a:rPr lang="zh-CN" altLang="en-US" dirty="0">
                <a:solidFill>
                  <a:prstClr val="black"/>
                </a:solidFill>
                <a:latin typeface="微软雅黑" panose="020B0503020204020204" pitchFamily="34" charset="-122"/>
                <a:ea typeface="微软雅黑" panose="020B0503020204020204" pitchFamily="34" charset="-122"/>
              </a:rPr>
              <a:t>库</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会声会影库</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5" name="矩形 2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3"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基础语音库</a:t>
            </a:r>
            <a:endParaRPr lang="en-US" altLang="zh-CN" b="1" dirty="0">
              <a:solidFill>
                <a:schemeClr val="bg1"/>
              </a:solidFill>
              <a:latin typeface="Microsoft YaHei" charset="-122"/>
              <a:ea typeface="Microsoft YaHei" charset="-122"/>
              <a:cs typeface="Microsoft YaHei" charset="-122"/>
            </a:endParaRPr>
          </a:p>
        </p:txBody>
      </p:sp>
      <p:sp>
        <p:nvSpPr>
          <p:cNvPr id="27" name="矩形 2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0"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TSM</a:t>
            </a:r>
            <a:r>
              <a:rPr lang="zh-CN" altLang="en-US" sz="1400" dirty="0">
                <a:latin typeface="Microsoft YaHei" charset="-122"/>
                <a:ea typeface="Microsoft YaHei" charset="-122"/>
                <a:cs typeface="Microsoft YaHei" charset="-122"/>
              </a:rPr>
              <a:t>开源算法（已完成）</a:t>
            </a:r>
            <a:endParaRPr lang="en-US" altLang="zh-CN" sz="1400" dirty="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会声会影商用算法（正在做）</a:t>
            </a:r>
            <a:endParaRPr lang="en-US" altLang="zh-CN" sz="1400" dirty="0">
              <a:latin typeface="Microsoft YaHei" charset="-122"/>
              <a:ea typeface="Microsoft YaHei" charset="-122"/>
              <a:cs typeface="Microsoft YaHei" charset="-122"/>
            </a:endParaRPr>
          </a:p>
        </p:txBody>
      </p:sp>
      <p:sp>
        <p:nvSpPr>
          <p:cNvPr id="28" name="矩形 2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1"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倍速处理</a:t>
            </a:r>
            <a:endParaRPr lang="en-US" altLang="zh-CN" b="1" dirty="0">
              <a:solidFill>
                <a:schemeClr val="bg1"/>
              </a:solidFill>
              <a:latin typeface="Microsoft YaHei" charset="-122"/>
              <a:ea typeface="Microsoft YaHei" charset="-122"/>
              <a:cs typeface="Microsoft YaHei" charset="-122"/>
            </a:endParaRPr>
          </a:p>
        </p:txBody>
      </p:sp>
      <p:sp>
        <p:nvSpPr>
          <p:cNvPr id="29" name="矩形 2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7"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CMU Sphinx</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Google STT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Baidu STT</a:t>
            </a: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科大讯飞 </a:t>
            </a:r>
            <a:r>
              <a:rPr lang="en-US" altLang="zh-CN" sz="1400" dirty="0">
                <a:latin typeface="Microsoft YaHei" charset="-122"/>
                <a:ea typeface="Microsoft YaHei" charset="-122"/>
                <a:cs typeface="Microsoft YaHei" charset="-122"/>
              </a:rPr>
              <a:t>STT</a:t>
            </a:r>
          </a:p>
        </p:txBody>
      </p:sp>
      <p:sp>
        <p:nvSpPr>
          <p:cNvPr id="30" name="矩形 2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8"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b="1" dirty="0">
                <a:solidFill>
                  <a:schemeClr val="bg1"/>
                </a:solidFill>
                <a:latin typeface="Microsoft YaHei" charset="-122"/>
                <a:ea typeface="Microsoft YaHei" charset="-122"/>
                <a:cs typeface="Microsoft YaHei" charset="-122"/>
              </a:rPr>
              <a:t>ASR</a:t>
            </a:r>
          </a:p>
        </p:txBody>
      </p:sp>
    </p:spTree>
    <p:extLst>
      <p:ext uri="{BB962C8B-B14F-4D97-AF65-F5344CB8AC3E}">
        <p14:creationId xmlns:p14="http://schemas.microsoft.com/office/powerpoint/2010/main" val="2721107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CMU Sphinx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Baidu STT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 </a:t>
            </a:r>
            <a:r>
              <a:rPr lang="en-US" altLang="zh-CN" sz="1600" dirty="0">
                <a:solidFill>
                  <a:prstClr val="black"/>
                </a:solidFill>
                <a:latin typeface="微软雅黑" panose="020B0503020204020204" pitchFamily="34" charset="-122"/>
                <a:ea typeface="微软雅黑" panose="020B0503020204020204" pitchFamily="34" charset="-122"/>
              </a:rPr>
              <a:t>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Kaldi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DeepSeech</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1868585"/>
            <a:ext cx="5477922" cy="1582194"/>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科大讯飞</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5e4936be</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APISecret</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0c54ef03a106903edf9b9fce4e82cbc9</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a1d59fcb877819cf203e7ce804d248a4</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3450779"/>
            <a:ext cx="5477923" cy="159287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百度</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18493239</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API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T5sA7FUN2803vZfVURRG8Fz0</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Secret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KHG7i6cS8Dksy2oSIDSGl0k1rHbC1L8L</a:t>
            </a:r>
            <a:endParaRPr lang="en-US" altLang="zh-CN" sz="1050" dirty="0">
              <a:latin typeface="Microsoft YaHei" charset="-122"/>
              <a:ea typeface="Microsoft YaHei" charset="-122"/>
              <a:cs typeface="Microsoft YaHei" charset="-122"/>
            </a:endParaRPr>
          </a:p>
        </p:txBody>
      </p:sp>
      <p:sp>
        <p:nvSpPr>
          <p:cNvPr id="7" name="矩形 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5033764"/>
            <a:ext cx="5477922"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DeepSpeech</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https://github.com/mozilla/DeepSpeech</a:t>
            </a:r>
            <a:endParaRPr lang="en-US" altLang="zh-CN" sz="1100" dirty="0">
              <a:solidFill>
                <a:prstClr val="black"/>
              </a:solidFill>
              <a:latin typeface="Microsoft YaHei" charset="-122"/>
              <a:ea typeface="Microsoft YaHei" charset="-122"/>
              <a:cs typeface="Microsoft YaHei" charset="-122"/>
            </a:endParaRPr>
          </a:p>
        </p:txBody>
      </p:sp>
      <p:sp>
        <p:nvSpPr>
          <p:cNvPr id="8" name="矩形 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49" y="5680294"/>
            <a:ext cx="5477923"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a:solidFill>
                  <a:prstClr val="black"/>
                </a:solidFill>
                <a:latin typeface="Microsoft YaHei" charset="-122"/>
                <a:ea typeface="Microsoft YaHei" charset="-122"/>
                <a:cs typeface="Microsoft YaHei" charset="-122"/>
              </a:rPr>
              <a:t>Kaldi</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http://kaldi-asr.org.</a:t>
            </a:r>
            <a:endParaRPr lang="en-US" altLang="zh-CN" sz="1100" dirty="0">
              <a:solidFill>
                <a:prstClr val="black"/>
              </a:solidFill>
              <a:latin typeface="Microsoft YaHei" charset="-122"/>
              <a:ea typeface="Microsoft YaHei" charset="-122"/>
              <a:cs typeface="Microsoft YaHei" charset="-122"/>
            </a:endParaRPr>
          </a:p>
        </p:txBody>
      </p:sp>
      <p:sp>
        <p:nvSpPr>
          <p:cNvPr id="9" name="矩形 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28871" y="5122166"/>
            <a:ext cx="5478878"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Sphinx&amp;Google</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https://github.com/Uberi/speech_recognition.</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47353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TTS</a:t>
            </a:r>
            <a:r>
              <a:rPr lang="zh-CN" altLang="en-US" sz="1600" dirty="0">
                <a:solidFill>
                  <a:prstClr val="black"/>
                </a:solidFill>
                <a:latin typeface="微软雅黑" panose="020B0503020204020204" pitchFamily="34" charset="-122"/>
                <a:ea typeface="微软雅黑" panose="020B0503020204020204" pitchFamily="34" charset="-122"/>
              </a:rPr>
              <a:t>文本转换：</a:t>
            </a:r>
            <a:r>
              <a:rPr lang="en-US" altLang="zh-CN" sz="1600" dirty="0">
                <a:solidFill>
                  <a:prstClr val="black"/>
                </a:solidFill>
                <a:latin typeface="微软雅黑" panose="020B0503020204020204" pitchFamily="34" charset="-122"/>
                <a:ea typeface="微软雅黑" panose="020B0503020204020204" pitchFamily="34" charset="-122"/>
              </a:rPr>
              <a:t>https://github.com/pndurette/gTTS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倍速处理</a:t>
            </a:r>
            <a:r>
              <a:rPr lang="en-US" altLang="zh-CN" sz="1600" dirty="0">
                <a:solidFill>
                  <a:prstClr val="black"/>
                </a:solidFill>
                <a:latin typeface="微软雅黑" panose="020B0503020204020204" pitchFamily="34" charset="-122"/>
                <a:ea typeface="微软雅黑" panose="020B0503020204020204" pitchFamily="34" charset="-122"/>
              </a:rPr>
              <a:t>TSM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hlinkClick r:id="rId3"/>
              </a:rPr>
              <a:t>https://github.com/Muges/audiotsm</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实验室服务器：</a:t>
            </a:r>
            <a:r>
              <a:rPr lang="en-US" altLang="zh-CN" sz="1600" dirty="0">
                <a:solidFill>
                  <a:prstClr val="black"/>
                </a:solidFill>
                <a:latin typeface="微软雅黑" panose="020B0503020204020204" pitchFamily="34" charset="-122"/>
                <a:ea typeface="微软雅黑" panose="020B0503020204020204" pitchFamily="34" charset="-122"/>
              </a:rPr>
              <a:t>10.14.103.254  </a:t>
            </a:r>
            <a:r>
              <a:rPr lang="zh-CN" altLang="en-US" sz="1600" dirty="0">
                <a:solidFill>
                  <a:prstClr val="black"/>
                </a:solidFill>
                <a:latin typeface="微软雅黑" panose="020B0503020204020204" pitchFamily="34" charset="-122"/>
                <a:ea typeface="微软雅黑" panose="020B0503020204020204" pitchFamily="34" charset="-122"/>
              </a:rPr>
              <a:t>用户名：</a:t>
            </a:r>
            <a:r>
              <a:rPr lang="en-US" altLang="zh-CN" sz="1600" dirty="0" err="1">
                <a:solidFill>
                  <a:prstClr val="black"/>
                </a:solidFill>
                <a:latin typeface="微软雅黑" panose="020B0503020204020204" pitchFamily="34" charset="-122"/>
                <a:ea typeface="微软雅黑" panose="020B0503020204020204" pitchFamily="34" charset="-122"/>
              </a:rPr>
              <a:t>usslab</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密码：</a:t>
            </a:r>
            <a:r>
              <a:rPr lang="en-US" altLang="zh-CN" sz="1600" dirty="0">
                <a:solidFill>
                  <a:prstClr val="black"/>
                </a:solidFill>
                <a:latin typeface="微软雅黑" panose="020B0503020204020204" pitchFamily="34" charset="-122"/>
                <a:ea typeface="微软雅黑" panose="020B0503020204020204" pitchFamily="34" charset="-122"/>
              </a:rPr>
              <a:t>db2013</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135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实验初步测试结果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1411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graphicFrame>
        <p:nvGraphicFramePr>
          <p:cNvPr id="2" name="表格 1"/>
          <p:cNvGraphicFramePr>
            <a:graphicFrameLocks noGrp="1"/>
          </p:cNvGraphicFramePr>
          <p:nvPr>
            <p:extLst>
              <p:ext uri="{D42A27DB-BD31-4B8C-83A1-F6EECF244321}">
                <p14:modId xmlns:p14="http://schemas.microsoft.com/office/powerpoint/2010/main" val="2390156476"/>
              </p:ext>
            </p:extLst>
          </p:nvPr>
        </p:nvGraphicFramePr>
        <p:xfrm>
          <a:off x="585214" y="1853522"/>
          <a:ext cx="11277600" cy="4083985"/>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20000"/>
                    </a:ext>
                  </a:extLst>
                </a:gridCol>
                <a:gridCol w="1879600">
                  <a:extLst>
                    <a:ext uri="{9D8B030D-6E8A-4147-A177-3AD203B41FA5}">
                      <a16:colId xmlns:a16="http://schemas.microsoft.com/office/drawing/2014/main" val="20001"/>
                    </a:ext>
                  </a:extLst>
                </a:gridCol>
                <a:gridCol w="1879600">
                  <a:extLst>
                    <a:ext uri="{9D8B030D-6E8A-4147-A177-3AD203B41FA5}">
                      <a16:colId xmlns:a16="http://schemas.microsoft.com/office/drawing/2014/main" val="20002"/>
                    </a:ext>
                  </a:extLst>
                </a:gridCol>
                <a:gridCol w="1879600">
                  <a:extLst>
                    <a:ext uri="{9D8B030D-6E8A-4147-A177-3AD203B41FA5}">
                      <a16:colId xmlns:a16="http://schemas.microsoft.com/office/drawing/2014/main" val="20003"/>
                    </a:ext>
                  </a:extLst>
                </a:gridCol>
                <a:gridCol w="1879600">
                  <a:extLst>
                    <a:ext uri="{9D8B030D-6E8A-4147-A177-3AD203B41FA5}">
                      <a16:colId xmlns:a16="http://schemas.microsoft.com/office/drawing/2014/main" val="20004"/>
                    </a:ext>
                  </a:extLst>
                </a:gridCol>
                <a:gridCol w="1879600">
                  <a:extLst>
                    <a:ext uri="{9D8B030D-6E8A-4147-A177-3AD203B41FA5}">
                      <a16:colId xmlns:a16="http://schemas.microsoft.com/office/drawing/2014/main" val="20005"/>
                    </a:ext>
                  </a:extLst>
                </a:gridCol>
              </a:tblGrid>
              <a:tr h="443956">
                <a:tc>
                  <a:txBody>
                    <a:bodyPr/>
                    <a:lstStyle/>
                    <a:p>
                      <a:pPr algn="ctr"/>
                      <a:r>
                        <a:rPr lang="zh-CN" altLang="en-US" dirty="0">
                          <a:latin typeface="微软雅黑" panose="020B0503020204020204" pitchFamily="34" charset="-122"/>
                          <a:ea typeface="微软雅黑" panose="020B0503020204020204" pitchFamily="34" charset="-122"/>
                        </a:rPr>
                        <a:t>指令名称</a:t>
                      </a:r>
                    </a:p>
                  </a:txBody>
                  <a:tcPr/>
                </a:tc>
                <a:tc>
                  <a:txBody>
                    <a:bodyPr/>
                    <a:lstStyle/>
                    <a:p>
                      <a:pPr algn="ctr"/>
                      <a:r>
                        <a:rPr lang="zh-CN" altLang="en-US" dirty="0">
                          <a:latin typeface="微软雅黑" panose="020B0503020204020204" pitchFamily="34" charset="-122"/>
                          <a:ea typeface="微软雅黑" panose="020B0503020204020204" pitchFamily="34" charset="-122"/>
                        </a:rPr>
                        <a:t>倍速速率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cs typeface="Microsoft YaHei" charset="-122"/>
                        </a:rPr>
                        <a:t>Sphinx</a:t>
                      </a:r>
                    </a:p>
                  </a:txBody>
                  <a:tcPr/>
                </a:tc>
                <a:tc>
                  <a:txBody>
                    <a:bodyPr/>
                    <a:lstStyle/>
                    <a:p>
                      <a:pPr algn="ctr"/>
                      <a:r>
                        <a:rPr lang="en-US" altLang="zh-CN" dirty="0">
                          <a:latin typeface="微软雅黑" panose="020B0503020204020204" pitchFamily="34" charset="-122"/>
                          <a:ea typeface="微软雅黑" panose="020B0503020204020204" pitchFamily="34" charset="-122"/>
                        </a:rPr>
                        <a:t>GSTT</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科大讯飞</a:t>
                      </a:r>
                    </a:p>
                  </a:txBody>
                  <a:tcPr/>
                </a:tc>
                <a:tc>
                  <a:txBody>
                    <a:bodyPr/>
                    <a:lstStyle/>
                    <a:p>
                      <a:pPr algn="ctr"/>
                      <a:r>
                        <a:rPr lang="zh-CN" altLang="en-US" dirty="0">
                          <a:latin typeface="微软雅黑" panose="020B0503020204020204" pitchFamily="34" charset="-122"/>
                          <a:ea typeface="微软雅黑" panose="020B0503020204020204" pitchFamily="34" charset="-122"/>
                        </a:rPr>
                        <a:t>百度</a:t>
                      </a:r>
                    </a:p>
                  </a:txBody>
                  <a:tcPr/>
                </a:tc>
                <a:extLst>
                  <a:ext uri="{0D108BD9-81ED-4DB2-BD59-A6C34878D82A}">
                    <a16:rowId xmlns:a16="http://schemas.microsoft.com/office/drawing/2014/main" val="10000"/>
                  </a:ext>
                </a:extLst>
              </a:tr>
              <a:tr h="532337">
                <a:tc rowSpan="4">
                  <a:txBody>
                    <a:bodyPr/>
                    <a:lstStyle/>
                    <a:p>
                      <a:pPr algn="ctr"/>
                      <a:r>
                        <a:rPr lang="en-US" altLang="zh-CN" dirty="0">
                          <a:latin typeface="微软雅黑" panose="020B0503020204020204" pitchFamily="34" charset="-122"/>
                          <a:ea typeface="微软雅黑" panose="020B0503020204020204" pitchFamily="34" charset="-122"/>
                        </a:rPr>
                        <a:t>Okay Google, take a picture.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4"/>
                  </a:ext>
                </a:extLst>
              </a:tr>
              <a:tr h="443956">
                <a:tc rowSpan="4">
                  <a:txBody>
                    <a:bodyPr/>
                    <a:lstStyle/>
                    <a:p>
                      <a:pPr algn="ctr"/>
                      <a:r>
                        <a:rPr lang="en-US" altLang="zh-CN" dirty="0">
                          <a:latin typeface="微软雅黑" panose="020B0503020204020204" pitchFamily="34" charset="-122"/>
                          <a:ea typeface="微软雅黑" panose="020B0503020204020204" pitchFamily="34" charset="-122"/>
                        </a:rPr>
                        <a:t>Okay Google, navigate to my home.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5"/>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6"/>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7"/>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8"/>
                  </a:ext>
                </a:extLst>
              </a:tr>
            </a:tbl>
          </a:graphicData>
        </a:graphic>
      </p:graphicFrame>
      <p:sp>
        <p:nvSpPr>
          <p:cNvPr id="10" name="矩形 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5214" y="512216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b="1" dirty="0">
                <a:solidFill>
                  <a:prstClr val="black"/>
                </a:solidFill>
                <a:latin typeface="Microsoft YaHei" charset="-122"/>
                <a:ea typeface="Microsoft YaHei" charset="-122"/>
                <a:cs typeface="Microsoft YaHei" charset="-122"/>
              </a:rPr>
              <a:t>详见表格</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7924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2007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实际干扰因素</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GTTS</a:t>
            </a:r>
            <a:r>
              <a:rPr lang="zh-CN" altLang="en-US" sz="1600" dirty="0">
                <a:latin typeface="微软雅黑" panose="020B0503020204020204" pitchFamily="34" charset="-122"/>
                <a:ea typeface="微软雅黑" panose="020B0503020204020204" pitchFamily="34" charset="-122"/>
              </a:rPr>
              <a:t>生成语音不经过倍速处理也不能被</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正确识别</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唤醒词</a:t>
            </a:r>
            <a:r>
              <a:rPr lang="zh-CN" altLang="en-US" sz="1600" dirty="0">
                <a:solidFill>
                  <a:prstClr val="black"/>
                </a:solidFill>
                <a:latin typeface="微软雅黑" panose="020B0503020204020204" pitchFamily="34" charset="-122"/>
                <a:ea typeface="微软雅黑" panose="020B0503020204020204" pitchFamily="34" charset="-122"/>
              </a:rPr>
              <a:t>识别率很低</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a:t>
            </a:r>
            <a:r>
              <a:rPr lang="zh-CN" altLang="en-US" sz="1600" dirty="0">
                <a:solidFill>
                  <a:prstClr val="black"/>
                </a:solidFill>
                <a:latin typeface="微软雅黑" panose="020B0503020204020204" pitchFamily="34" charset="-122"/>
                <a:ea typeface="微软雅黑" panose="020B0503020204020204" pitchFamily="34" charset="-122"/>
              </a:rPr>
              <a:t>识别率很低（潜在因素可能包括翻墙限流、生成语音质量低等）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对于同一倍速音频识别效果不同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不同倍速算法对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不同速率对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r>
              <a:rPr lang="zh-CN" altLang="en-US" sz="1600" b="1" dirty="0">
                <a:solidFill>
                  <a:srgbClr val="C00000"/>
                </a:solidFill>
                <a:latin typeface="微软雅黑" panose="020B0503020204020204" pitchFamily="34" charset="-122"/>
                <a:ea typeface="微软雅黑" panose="020B0503020204020204" pitchFamily="34" charset="-122"/>
              </a:rPr>
              <a:t>低速率与高速率影响都很大</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231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5213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2 – with SR (white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903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white box</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7708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2408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困难与接下来工作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国外大部分</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都需要信用卡注册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国内国外</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免费的也存在限流的情况</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目前完全实现的</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包括</a:t>
            </a:r>
            <a:r>
              <a:rPr lang="en-US" altLang="zh-CN" sz="1600" dirty="0">
                <a:latin typeface="微软雅黑" panose="020B0503020204020204" pitchFamily="34" charset="-122"/>
                <a:ea typeface="微软雅黑" panose="020B0503020204020204" pitchFamily="34" charset="-122"/>
              </a:rPr>
              <a:t>GSTT</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Sphinx</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探究科大讯飞、百度（</a:t>
            </a:r>
            <a:r>
              <a:rPr lang="en-US" altLang="zh-CN" sz="1600" b="1" dirty="0">
                <a:solidFill>
                  <a:srgbClr val="C00000"/>
                </a:solidFill>
                <a:latin typeface="微软雅黑" panose="020B0503020204020204" pitchFamily="34" charset="-122"/>
                <a:ea typeface="微软雅黑" panose="020B0503020204020204" pitchFamily="34" charset="-122"/>
              </a:rPr>
              <a:t>80%</a:t>
            </a:r>
            <a:r>
              <a:rPr lang="zh-CN" altLang="en-US" sz="1600" b="1" dirty="0">
                <a:solidFill>
                  <a:srgbClr val="C00000"/>
                </a:solidFill>
                <a:latin typeface="微软雅黑" panose="020B0503020204020204" pitchFamily="34" charset="-122"/>
                <a:ea typeface="微软雅黑" panose="020B0503020204020204" pitchFamily="34" charset="-122"/>
              </a:rPr>
              <a:t>）等黑盒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与</a:t>
            </a:r>
            <a:r>
              <a:rPr lang="en-US" altLang="zh-CN" sz="1600" b="1" dirty="0" err="1">
                <a:solidFill>
                  <a:srgbClr val="C00000"/>
                </a:solidFill>
                <a:latin typeface="微软雅黑" panose="020B0503020204020204" pitchFamily="34" charset="-122"/>
                <a:ea typeface="微软雅黑" panose="020B0503020204020204" pitchFamily="34" charset="-122"/>
              </a:rPr>
              <a:t>DeepSpeech</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a:t>
            </a:r>
            <a:r>
              <a:rPr lang="zh-CN" altLang="en-US" sz="1600" b="1" dirty="0">
                <a:solidFill>
                  <a:srgbClr val="C00000"/>
                </a:solidFill>
                <a:latin typeface="微软雅黑" panose="020B0503020204020204" pitchFamily="34" charset="-122"/>
                <a:ea typeface="微软雅黑" panose="020B0503020204020204" pitchFamily="34" charset="-122"/>
              </a:rPr>
              <a:t>）等开源白盒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在不同测试环境下的识别效果</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挖掘</a:t>
            </a:r>
            <a:r>
              <a:rPr lang="en-US" altLang="zh-CN" sz="1600" b="1" dirty="0">
                <a:solidFill>
                  <a:srgbClr val="C00000"/>
                </a:solidFill>
                <a:latin typeface="微软雅黑" panose="020B0503020204020204" pitchFamily="34" charset="-122"/>
                <a:ea typeface="微软雅黑" panose="020B0503020204020204" pitchFamily="34" charset="-122"/>
              </a:rPr>
              <a:t>Google ASR</a:t>
            </a:r>
            <a:r>
              <a:rPr lang="zh-CN" altLang="en-US" sz="1600" b="1" dirty="0">
                <a:solidFill>
                  <a:srgbClr val="C00000"/>
                </a:solidFill>
                <a:latin typeface="微软雅黑" panose="020B0503020204020204" pitchFamily="34" charset="-122"/>
                <a:ea typeface="微软雅黑" panose="020B0503020204020204" pitchFamily="34" charset="-122"/>
              </a:rPr>
              <a:t>识别率低的原因，改进现在程序效率</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引入评估参数对现有和未来数据做定量分析</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1141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23</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251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倍速算法自身机制对于语音识别影响程度的机理</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随着倍速偏离正常值程度的增加，</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识别影响程度变化的规律（线性</a:t>
            </a:r>
            <a:r>
              <a:rPr lang="en-US" altLang="zh-CN" sz="1600" dirty="0">
                <a:solidFill>
                  <a:prstClr val="black"/>
                </a:solidFill>
                <a:latin typeface="微软雅黑" panose="020B0503020204020204" pitchFamily="34" charset="-122"/>
                <a:ea typeface="微软雅黑" panose="020B0503020204020204" pitchFamily="34" charset="-122"/>
              </a:rPr>
              <a:t>or</a:t>
            </a:r>
            <a:r>
              <a:rPr lang="zh-CN" altLang="en-US" sz="1600" dirty="0">
                <a:solidFill>
                  <a:prstClr val="black"/>
                </a:solidFill>
                <a:latin typeface="微软雅黑" panose="020B0503020204020204" pitchFamily="34" charset="-122"/>
                <a:ea typeface="微软雅黑" panose="020B0503020204020204" pitchFamily="34" charset="-122"/>
              </a:rPr>
              <a:t>指数）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倍速算法在语义学或语言学上对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识别影响的机理（单词重叠或过慢）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细粒度执行评估实验（倍速</a:t>
            </a:r>
            <a:r>
              <a:rPr lang="en-US" altLang="zh-CN" sz="1600" dirty="0">
                <a:solidFill>
                  <a:prstClr val="black"/>
                </a:solidFill>
                <a:latin typeface="微软雅黑" panose="020B0503020204020204" pitchFamily="34" charset="-122"/>
                <a:ea typeface="微软雅黑" panose="020B0503020204020204" pitchFamily="34" charset="-122"/>
              </a:rPr>
              <a:t>0.5 1</a:t>
            </a:r>
            <a:r>
              <a:rPr lang="zh-CN" altLang="en-US" sz="1600" dirty="0">
                <a:solidFill>
                  <a:prstClr val="black"/>
                </a:solidFill>
                <a:latin typeface="微软雅黑" panose="020B0503020204020204" pitchFamily="34" charset="-122"/>
                <a:ea typeface="微软雅黑" panose="020B0503020204020204" pitchFamily="34" charset="-122"/>
              </a:rPr>
              <a:t>等变化为</a:t>
            </a:r>
            <a:r>
              <a:rPr lang="en-US" altLang="zh-CN" sz="1600" dirty="0">
                <a:solidFill>
                  <a:prstClr val="black"/>
                </a:solidFill>
                <a:latin typeface="微软雅黑" panose="020B0503020204020204" pitchFamily="34" charset="-122"/>
                <a:ea typeface="微软雅黑" panose="020B0503020204020204" pitchFamily="34" charset="-122"/>
              </a:rPr>
              <a:t>0.5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0.75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挖掘</a:t>
            </a:r>
            <a:r>
              <a:rPr lang="en-US" altLang="zh-CN" sz="1600" dirty="0">
                <a:latin typeface="微软雅黑" panose="020B0503020204020204" pitchFamily="34" charset="-122"/>
                <a:ea typeface="微软雅黑" panose="020B0503020204020204" pitchFamily="34" charset="-122"/>
              </a:rPr>
              <a:t>Google ASR</a:t>
            </a:r>
            <a:r>
              <a:rPr lang="zh-CN" altLang="en-US" sz="1600" dirty="0">
                <a:latin typeface="微软雅黑" panose="020B0503020204020204" pitchFamily="34" charset="-122"/>
                <a:ea typeface="微软雅黑" panose="020B0503020204020204" pitchFamily="34" charset="-122"/>
              </a:rPr>
              <a:t>识别率低的原因，改进现在程序效率</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引入评估参数对现有和未来数据做定量分析</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a:solidFill>
                  <a:srgbClr val="C00000"/>
                </a:solidFill>
                <a:latin typeface="微软雅黑" panose="020B0503020204020204" pitchFamily="34" charset="-122"/>
                <a:ea typeface="微软雅黑" panose="020B0503020204020204" pitchFamily="34" charset="-122"/>
              </a:rPr>
              <a:t>Ps</a:t>
            </a:r>
            <a:r>
              <a:rPr lang="en-US" altLang="zh-CN" sz="1600" dirty="0">
                <a:solidFill>
                  <a:srgbClr val="C00000"/>
                </a:solidFill>
                <a:latin typeface="微软雅黑" panose="020B0503020204020204" pitchFamily="34" charset="-122"/>
                <a:ea typeface="微软雅黑" panose="020B0503020204020204" pitchFamily="34" charset="-122"/>
              </a:rPr>
              <a:t>. </a:t>
            </a:r>
            <a:r>
              <a:rPr lang="zh-CN" altLang="en-US" sz="1600" dirty="0">
                <a:solidFill>
                  <a:srgbClr val="C00000"/>
                </a:solidFill>
                <a:latin typeface="微软雅黑" panose="020B0503020204020204" pitchFamily="34" charset="-122"/>
                <a:ea typeface="微软雅黑" panose="020B0503020204020204" pitchFamily="34" charset="-122"/>
              </a:rPr>
              <a:t>测试样本先不加唤醒词</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4868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9884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Speech Coding and Audio Preprocessing for Mitigating and Detecting Audio Adversarial Examples on Automatic Speech Recognition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i="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DOMPTEUR: Taming Audio Adversarial Examples with Psychoacoustic Compression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：压缩算法对于未考虑此类预处理过程的攻击有影响，但是对于未经过此类预处理过的语料库训练的</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的正常功能也有影响。因此此类防御方法必须要求</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的训练样本为经过预处理过程后的数据。</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：这两篇文章不管是研究的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攻击方式，还是研究的预处理过程算法，考虑得都不全面。实验做的也不</a:t>
            </a:r>
            <a:r>
              <a:rPr lang="en-US" altLang="zh-CN" sz="1600" dirty="0">
                <a:solidFill>
                  <a:prstClr val="black"/>
                </a:solidFill>
                <a:latin typeface="微软雅黑" panose="020B0503020204020204" pitchFamily="34" charset="-122"/>
                <a:ea typeface="微软雅黑" panose="020B0503020204020204" pitchFamily="34" charset="-122"/>
              </a:rPr>
              <a:t>solid</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1409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：基于预处理算法的防御方法的本质是找一个“全能滤波器”。</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）此“全能滤波器是否存在？”；</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）如何验证攻击不成功（悖论）？</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基于预处理算法的攻击方法要比防御更直接，更不容被质疑</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Link</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https://www.youtube.com/watch?v=ZncTqqkFipE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rPr>
              <a:t>carlini</a:t>
            </a:r>
            <a:r>
              <a:rPr lang="zh-CN" altLang="en-US" sz="1600" dirty="0">
                <a:solidFill>
                  <a:prstClr val="black"/>
                </a:solidFill>
                <a:latin typeface="微软雅黑" panose="020B0503020204020204" pitchFamily="34" charset="-122"/>
                <a:ea typeface="微软雅黑" panose="020B0503020204020204" pitchFamily="34" charset="-122"/>
              </a:rPr>
              <a:t>演讲）</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5900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波形图时域细节</a:t>
            </a:r>
          </a:p>
        </p:txBody>
      </p:sp>
      <p:pic>
        <p:nvPicPr>
          <p:cNvPr id="2" name="图片 1"/>
          <p:cNvPicPr>
            <a:picLocks noChangeAspect="1"/>
          </p:cNvPicPr>
          <p:nvPr/>
        </p:nvPicPr>
        <p:blipFill>
          <a:blip r:embed="rId3"/>
          <a:stretch>
            <a:fillRect/>
          </a:stretch>
        </p:blipFill>
        <p:spPr>
          <a:xfrm>
            <a:off x="6388336" y="889825"/>
            <a:ext cx="4047464" cy="302262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rPr>
              <a:t>有放大突出部分的感觉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rPr>
              <a:t>时域上没什么变化</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rPr>
              <a:t>时域上类似于平滑滤波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 </a:t>
            </a:r>
            <a:r>
              <a:rPr lang="zh-CN" altLang="en-US" sz="1600" dirty="0">
                <a:solidFill>
                  <a:prstClr val="black"/>
                </a:solidFill>
                <a:latin typeface="微软雅黑" panose="020B0503020204020204" pitchFamily="34" charset="-122"/>
                <a:ea typeface="微软雅黑" panose="020B0503020204020204" pitchFamily="34" charset="-122"/>
              </a:rPr>
              <a:t>准备绝对值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6548552" y="3912450"/>
            <a:ext cx="3727033" cy="2786170"/>
          </a:xfrm>
          <a:prstGeom prst="rect">
            <a:avLst/>
          </a:prstGeom>
        </p:spPr>
      </p:pic>
    </p:spTree>
    <p:extLst>
      <p:ext uri="{BB962C8B-B14F-4D97-AF65-F5344CB8AC3E}">
        <p14:creationId xmlns:p14="http://schemas.microsoft.com/office/powerpoint/2010/main" val="2837578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877985"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细粒度实验初步结果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正常无处理样本可做到</a:t>
            </a:r>
            <a:r>
              <a:rPr lang="en-US" altLang="zh-CN" sz="1600" b="1" dirty="0">
                <a:solidFill>
                  <a:prstClr val="black"/>
                </a:solidFill>
                <a:latin typeface="微软雅黑" panose="020B0503020204020204" pitchFamily="34" charset="-122"/>
                <a:ea typeface="微软雅黑" panose="020B0503020204020204" pitchFamily="34" charset="-122"/>
              </a:rPr>
              <a:t>100%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太慢或太快容易识别不出来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粗看</a:t>
            </a:r>
            <a:r>
              <a:rPr lang="en-US" altLang="zh-CN" sz="1600" b="1" dirty="0">
                <a:solidFill>
                  <a:prstClr val="black"/>
                </a:solidFill>
                <a:latin typeface="微软雅黑" panose="020B0503020204020204" pitchFamily="34" charset="-122"/>
                <a:ea typeface="微软雅黑" panose="020B0503020204020204" pitchFamily="34" charset="-122"/>
              </a:rPr>
              <a:t>OLA</a:t>
            </a:r>
            <a:r>
              <a:rPr lang="zh-CN" altLang="en-US" sz="1600" b="1" dirty="0">
                <a:solidFill>
                  <a:prstClr val="black"/>
                </a:solidFill>
                <a:latin typeface="微软雅黑" panose="020B0503020204020204" pitchFamily="34" charset="-122"/>
                <a:ea typeface="微软雅黑" panose="020B0503020204020204" pitchFamily="34" charset="-122"/>
              </a:rPr>
              <a:t>效果最好，</a:t>
            </a:r>
            <a:r>
              <a:rPr lang="en-US" altLang="zh-CN" sz="1600" b="1" dirty="0">
                <a:solidFill>
                  <a:prstClr val="black"/>
                </a:solidFill>
                <a:latin typeface="微软雅黑" panose="020B0503020204020204" pitchFamily="34" charset="-122"/>
                <a:ea typeface="微软雅黑" panose="020B0503020204020204" pitchFamily="34" charset="-122"/>
              </a:rPr>
              <a:t>OLA&gt;WSOLA&gt;PV</a:t>
            </a:r>
            <a:r>
              <a:rPr lang="zh-CN" altLang="en-US" sz="1600" b="1" dirty="0">
                <a:solidFill>
                  <a:prstClr val="black"/>
                </a:solidFill>
                <a:latin typeface="微软雅黑" panose="020B0503020204020204" pitchFamily="34" charset="-122"/>
                <a:ea typeface="微软雅黑" panose="020B0503020204020204" pitchFamily="34" charset="-122"/>
              </a:rPr>
              <a:t>，例如</a:t>
            </a:r>
            <a:r>
              <a:rPr lang="en-US" altLang="zh-CN" sz="1600" b="1" dirty="0">
                <a:solidFill>
                  <a:prstClr val="black"/>
                </a:solidFill>
                <a:latin typeface="微软雅黑" panose="020B0503020204020204" pitchFamily="34" charset="-122"/>
                <a:ea typeface="微软雅黑" panose="020B0503020204020204" pitchFamily="34" charset="-122"/>
              </a:rPr>
              <a:t>Okay-&gt;Ok</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科大讯飞好于百度</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0742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 汇报</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PPT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8818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最近进展</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环境搭建</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）开源模型环境搭建（沁宏详细介绍下现在卡在哪里）；</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）百度、科大讯飞正常功能</a:t>
            </a:r>
            <a:r>
              <a:rPr lang="en-US" altLang="zh-CN" sz="1600" dirty="0">
                <a:solidFill>
                  <a:prstClr val="black"/>
                </a:solidFill>
                <a:latin typeface="微软雅黑" panose="020B0503020204020204" pitchFamily="34" charset="-122"/>
                <a:ea typeface="微软雅黑" panose="020B0503020204020204" pitchFamily="34" charset="-122"/>
              </a:rPr>
              <a:t>debug</a:t>
            </a:r>
            <a:r>
              <a:rPr lang="zh-CN" altLang="en-US" sz="1600" dirty="0">
                <a:solidFill>
                  <a:prstClr val="black"/>
                </a:solidFill>
                <a:latin typeface="微软雅黑" panose="020B0503020204020204" pitchFamily="34" charset="-122"/>
                <a:ea typeface="微软雅黑" panose="020B0503020204020204" pitchFamily="34" charset="-122"/>
              </a:rPr>
              <a:t>完成，确定</a:t>
            </a:r>
            <a:r>
              <a:rPr lang="en-US" altLang="zh-CN" sz="1600" dirty="0">
                <a:solidFill>
                  <a:prstClr val="black"/>
                </a:solidFill>
                <a:latin typeface="微软雅黑" panose="020B0503020204020204" pitchFamily="34" charset="-122"/>
                <a:ea typeface="微软雅黑" panose="020B0503020204020204" pitchFamily="34" charset="-122"/>
              </a:rPr>
              <a:t>google </a:t>
            </a:r>
            <a:r>
              <a:rPr lang="en-US" altLang="zh-CN" sz="1600" dirty="0" err="1">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国内不可用。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思路讨论</a:t>
            </a:r>
            <a:r>
              <a:rPr lang="zh-CN" altLang="en-US" sz="1600" dirty="0">
                <a:solidFill>
                  <a:prstClr val="black"/>
                </a:solidFill>
                <a:latin typeface="微软雅黑" panose="020B0503020204020204" pitchFamily="34" charset="-122"/>
                <a:ea typeface="微软雅黑" panose="020B0503020204020204" pitchFamily="34" charset="-122"/>
              </a:rPr>
              <a:t>：基于预处理的防御方法详见</a:t>
            </a:r>
            <a:r>
              <a:rPr lang="en-US" altLang="zh-CN" sz="1600" dirty="0">
                <a:solidFill>
                  <a:prstClr val="black"/>
                </a:solidFill>
                <a:latin typeface="微软雅黑" panose="020B0503020204020204" pitchFamily="34" charset="-122"/>
                <a:ea typeface="微软雅黑" panose="020B0503020204020204" pitchFamily="34" charset="-122"/>
              </a:rPr>
              <a:t>P53-55</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音频频谱图与波形图处理</a:t>
            </a:r>
            <a:r>
              <a:rPr lang="zh-CN" altLang="en-US" sz="16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）同一音频，同一速度，不同倍速算法；</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）同一音频，同一倍速算法，不同速度。</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倍速算法预处理机理研究：</a:t>
            </a:r>
            <a:r>
              <a:rPr lang="zh-CN" altLang="en-US" sz="1600" dirty="0">
                <a:solidFill>
                  <a:prstClr val="black"/>
                </a:solidFill>
                <a:latin typeface="微软雅黑" panose="020B0503020204020204" pitchFamily="34" charset="-122"/>
                <a:ea typeface="微软雅黑" panose="020B0503020204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rPr>
              <a:t>P33-P40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细粒度探究实验</a:t>
            </a:r>
            <a:r>
              <a:rPr lang="en-US" altLang="zh-CN"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 0.25:2.75:0.25</a:t>
            </a:r>
            <a:r>
              <a:rPr lang="zh-CN" altLang="en-US" sz="1600" dirty="0">
                <a:solidFill>
                  <a:prstClr val="black"/>
                </a:solidFill>
                <a:latin typeface="微软雅黑" panose="020B0503020204020204" pitchFamily="34" charset="-122"/>
                <a:ea typeface="微软雅黑" panose="020B0503020204020204" pitchFamily="34" charset="-122"/>
              </a:rPr>
              <a:t>，总结见</a:t>
            </a:r>
            <a:r>
              <a:rPr lang="en-US" altLang="zh-CN" sz="1600" dirty="0">
                <a:solidFill>
                  <a:prstClr val="black"/>
                </a:solidFill>
                <a:latin typeface="微软雅黑" panose="020B0503020204020204" pitchFamily="34" charset="-122"/>
                <a:ea typeface="微软雅黑" panose="020B0503020204020204" pitchFamily="34" charset="-122"/>
              </a:rPr>
              <a:t>P57</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err="1">
                <a:solidFill>
                  <a:prstClr val="black"/>
                </a:solidFill>
                <a:latin typeface="微软雅黑" panose="020B0503020204020204" pitchFamily="34" charset="-122"/>
                <a:ea typeface="微软雅黑" panose="020B0503020204020204" pitchFamily="34" charset="-122"/>
              </a:rPr>
              <a:t>Github</a:t>
            </a:r>
            <a:r>
              <a:rPr lang="zh-CN" altLang="en-US" sz="1600" b="1" dirty="0">
                <a:solidFill>
                  <a:prstClr val="black"/>
                </a:solidFill>
                <a:latin typeface="微软雅黑" panose="020B0503020204020204" pitchFamily="34" charset="-122"/>
                <a:ea typeface="微软雅黑" panose="020B0503020204020204" pitchFamily="34" charset="-122"/>
              </a:rPr>
              <a:t>文件整理</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35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8994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3 – with SR (black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a:t>
            </a:r>
            <a:r>
              <a:rPr kumimoji="0" lang="en-US" altLang="zh-CN" sz="2400" dirty="0">
                <a:solidFill>
                  <a:srgbClr val="C00000"/>
                </a:solidFill>
                <a:latin typeface="微软雅黑" panose="020B0503020204020204" pitchFamily="34" charset="-122"/>
                <a:ea typeface="微软雅黑" panose="020B0503020204020204" pitchFamily="34" charset="-122"/>
              </a:rPr>
              <a:t>black box</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267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量化实验（代码加输出）：</a:t>
            </a:r>
            <a:r>
              <a:rPr lang="en-US" altLang="zh-CN" sz="1600" dirty="0">
                <a:solidFill>
                  <a:prstClr val="black"/>
                </a:solidFill>
                <a:latin typeface="微软雅黑" panose="020B0503020204020204" pitchFamily="34" charset="-122"/>
                <a:ea typeface="微软雅黑" panose="020B0503020204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MFCC</a:t>
            </a:r>
            <a:r>
              <a:rPr lang="zh-CN" altLang="en-US" sz="1600" dirty="0">
                <a:solidFill>
                  <a:prstClr val="black"/>
                </a:solidFill>
                <a:latin typeface="微软雅黑" panose="020B0503020204020204" pitchFamily="34" charset="-122"/>
                <a:ea typeface="微软雅黑" panose="020B0503020204020204" pitchFamily="34" charset="-122"/>
              </a:rPr>
              <a:t>相似度等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白盒开源模型调试完成</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部分单词倍速测试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2195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语义学</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796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音节</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音节（英语：</a:t>
            </a:r>
            <a:r>
              <a:rPr lang="en-US" altLang="zh-CN" sz="1600" dirty="0">
                <a:solidFill>
                  <a:prstClr val="black"/>
                </a:solidFill>
                <a:latin typeface="微软雅黑" panose="020B0503020204020204" pitchFamily="34" charset="-122"/>
                <a:ea typeface="微软雅黑" panose="020B0503020204020204" pitchFamily="34" charset="-122"/>
              </a:rPr>
              <a:t>syllable</a:t>
            </a:r>
            <a:r>
              <a:rPr lang="zh-CN" altLang="en-US" sz="1600" dirty="0">
                <a:solidFill>
                  <a:prstClr val="black"/>
                </a:solidFill>
                <a:latin typeface="微软雅黑" panose="020B0503020204020204" pitchFamily="34" charset="-122"/>
                <a:ea typeface="微软雅黑" panose="020B0503020204020204" pitchFamily="34" charset="-122"/>
              </a:rPr>
              <a:t>）是构成语音序列的单位，也是语音中最自然的语音结构单位</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一个音节通常都包含一个音节核（</a:t>
            </a:r>
            <a:r>
              <a:rPr lang="en-US" altLang="zh-CN" sz="1600" dirty="0">
                <a:solidFill>
                  <a:prstClr val="black"/>
                </a:solidFill>
                <a:latin typeface="微软雅黑" panose="020B0503020204020204" pitchFamily="34" charset="-122"/>
                <a:ea typeface="微软雅黑" panose="020B0503020204020204" pitchFamily="34" charset="-122"/>
              </a:rPr>
              <a:t>syllable nucleus</a:t>
            </a:r>
            <a:r>
              <a:rPr lang="zh-CN" altLang="en-US" sz="1600" dirty="0">
                <a:solidFill>
                  <a:prstClr val="black"/>
                </a:solidFill>
                <a:latin typeface="微软雅黑" panose="020B0503020204020204" pitchFamily="34" charset="-122"/>
                <a:ea typeface="微软雅黑" panose="020B0503020204020204" pitchFamily="34" charset="-122"/>
              </a:rPr>
              <a:t>，通常由元音充当），此外还可能有音节起首和结尾的界音（</a:t>
            </a:r>
            <a:r>
              <a:rPr lang="en-US" altLang="zh-CN" sz="1600" dirty="0">
                <a:solidFill>
                  <a:prstClr val="black"/>
                </a:solidFill>
                <a:latin typeface="微软雅黑" panose="020B0503020204020204" pitchFamily="34" charset="-122"/>
                <a:ea typeface="微软雅黑" panose="020B0503020204020204" pitchFamily="34" charset="-122"/>
              </a:rPr>
              <a:t>margin</a:t>
            </a:r>
            <a:r>
              <a:rPr lang="zh-CN" altLang="en-US" sz="1600" dirty="0">
                <a:solidFill>
                  <a:prstClr val="black"/>
                </a:solidFill>
                <a:latin typeface="微软雅黑" panose="020B0503020204020204" pitchFamily="34" charset="-122"/>
                <a:ea typeface="微软雅黑" panose="020B0503020204020204" pitchFamily="34" charset="-122"/>
              </a:rPr>
              <a:t>，通常由辅音充当）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a:t>
            </a:r>
            <a:r>
              <a:rPr lang="zh-CN" altLang="en-US" sz="1600" b="1" dirty="0">
                <a:solidFill>
                  <a:srgbClr val="C00000"/>
                </a:solidFill>
                <a:latin typeface="微软雅黑" panose="020B0503020204020204" pitchFamily="34" charset="-122"/>
                <a:ea typeface="微软雅黑" panose="020B0503020204020204" pitchFamily="34" charset="-122"/>
              </a:rPr>
              <a:t>元音音素</a:t>
            </a:r>
            <a:r>
              <a:rPr lang="zh-CN" altLang="en-US" sz="1600" dirty="0">
                <a:solidFill>
                  <a:prstClr val="black"/>
                </a:solidFill>
                <a:latin typeface="微软雅黑" panose="020B0503020204020204" pitchFamily="34" charset="-122"/>
                <a:ea typeface="微软雅黑" panose="020B0503020204020204" pitchFamily="34" charset="-122"/>
              </a:rPr>
              <a:t>（音素不是字母）可构成一个音节，一个元音音素和一个或几个辅音音素结合也可以构成一个音节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元音音素可以构成音节，辅音音素不响亮，不能构成音节。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7439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3589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English is made up of </a:t>
            </a:r>
            <a:r>
              <a:rPr lang="en-US" altLang="zh-CN" sz="1600" b="1" dirty="0">
                <a:solidFill>
                  <a:srgbClr val="C00000"/>
                </a:solidFill>
                <a:latin typeface="微软雅黑" panose="020B0503020204020204" pitchFamily="34" charset="-122"/>
                <a:ea typeface="微软雅黑" panose="020B0503020204020204" pitchFamily="34" charset="-122"/>
              </a:rPr>
              <a:t>44</a:t>
            </a:r>
            <a:r>
              <a:rPr lang="en-US" altLang="zh-CN" sz="1600" dirty="0">
                <a:solidFill>
                  <a:prstClr val="black"/>
                </a:solidFill>
                <a:latin typeface="微软雅黑" panose="020B0503020204020204" pitchFamily="34" charset="-122"/>
                <a:ea typeface="微软雅黑" panose="020B0503020204020204" pitchFamily="34" charset="-122"/>
              </a:rPr>
              <a:t>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Vowels(</a:t>
            </a:r>
            <a:r>
              <a:rPr lang="zh-CN" altLang="en-US" sz="1600" b="1" dirty="0">
                <a:solidFill>
                  <a:srgbClr val="C00000"/>
                </a:solidFill>
                <a:latin typeface="微软雅黑" panose="020B0503020204020204" pitchFamily="34" charset="-122"/>
                <a:ea typeface="微软雅黑" panose="020B0503020204020204" pitchFamily="34" charset="-122"/>
              </a:rPr>
              <a:t>元音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Fricatives(</a:t>
            </a:r>
            <a:r>
              <a:rPr lang="zh-CN" altLang="en-US" sz="1600" b="1" dirty="0">
                <a:solidFill>
                  <a:srgbClr val="C00000"/>
                </a:solidFill>
                <a:latin typeface="微软雅黑" panose="020B0503020204020204" pitchFamily="34" charset="-122"/>
                <a:ea typeface="微软雅黑" panose="020B0503020204020204" pitchFamily="34" charset="-122"/>
              </a:rPr>
              <a:t>摩擦音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Stops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Affricates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Nasal</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Glides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6332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550920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参考资料：</a:t>
            </a:r>
            <a:r>
              <a:rPr lang="en-US" altLang="zh-CN" sz="1600" dirty="0">
                <a:solidFill>
                  <a:prstClr val="black"/>
                </a:solidFill>
                <a:latin typeface="微软雅黑" panose="020B0503020204020204" pitchFamily="34" charset="-122"/>
                <a:ea typeface="微软雅黑" panose="020B0503020204020204" pitchFamily="34" charset="-122"/>
                <a:hlinkClick r:id="rId3"/>
              </a:rPr>
              <a:t>https://zhuanlan.zhihu.com/p/45053115</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发音规则一</a:t>
            </a:r>
            <a:r>
              <a:rPr lang="zh-CN" altLang="en-US" sz="1600" dirty="0">
                <a:solidFill>
                  <a:prstClr val="black"/>
                </a:solidFill>
                <a:latin typeface="微软雅黑" panose="020B0503020204020204" pitchFamily="34" charset="-122"/>
                <a:ea typeface="微软雅黑" panose="020B0503020204020204" pitchFamily="34" charset="-122"/>
              </a:rPr>
              <a:t>：辅音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发音规则二</a:t>
            </a:r>
            <a:r>
              <a:rPr lang="zh-CN" altLang="en-US" sz="1600" dirty="0">
                <a:solidFill>
                  <a:prstClr val="black"/>
                </a:solidFill>
                <a:latin typeface="微软雅黑" panose="020B0503020204020204" pitchFamily="34" charset="-122"/>
                <a:ea typeface="微软雅黑" panose="020B0503020204020204" pitchFamily="34" charset="-122"/>
              </a:rPr>
              <a:t>：元音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元音：拼读成“元音</a:t>
            </a:r>
            <a:r>
              <a:rPr lang="en-US" altLang="zh-CN" sz="1600" dirty="0">
                <a:solidFill>
                  <a:prstClr val="black"/>
                </a:solidFill>
                <a:latin typeface="微软雅黑" panose="020B0503020204020204" pitchFamily="34" charset="-122"/>
                <a:ea typeface="微软雅黑" panose="020B0503020204020204" pitchFamily="34" charset="-122"/>
              </a:rPr>
              <a:t>+ [j] </a:t>
            </a:r>
            <a:r>
              <a:rPr lang="zh-CN" altLang="en-US" sz="1600" dirty="0">
                <a:solidFill>
                  <a:prstClr val="black"/>
                </a:solidFill>
                <a:latin typeface="微软雅黑" panose="020B0503020204020204" pitchFamily="34" charset="-122"/>
                <a:ea typeface="微软雅黑" panose="020B0503020204020204" pitchFamily="34" charset="-122"/>
              </a:rPr>
              <a:t>或 </a:t>
            </a:r>
            <a:r>
              <a:rPr lang="en-US" altLang="zh-CN" sz="1600" dirty="0">
                <a:solidFill>
                  <a:prstClr val="black"/>
                </a:solidFill>
                <a:latin typeface="微软雅黑" panose="020B0503020204020204" pitchFamily="34" charset="-122"/>
                <a:ea typeface="微软雅黑" panose="020B0503020204020204" pitchFamily="34" charset="-122"/>
              </a:rPr>
              <a:t>[w] +</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发音规则三</a:t>
            </a:r>
            <a:r>
              <a:rPr lang="zh-CN" altLang="en-US" sz="1600" dirty="0">
                <a:solidFill>
                  <a:prstClr val="black"/>
                </a:solidFill>
                <a:latin typeface="微软雅黑" panose="020B0503020204020204" pitchFamily="34" charset="-122"/>
                <a:ea typeface="微软雅黑" panose="020B0503020204020204" pitchFamily="34" charset="-122"/>
              </a:rPr>
              <a:t>：省略</a:t>
            </a:r>
            <a:r>
              <a:rPr lang="en-US" altLang="zh-CN" sz="1600" dirty="0">
                <a:solidFill>
                  <a:prstClr val="black"/>
                </a:solidFill>
                <a:latin typeface="微软雅黑" panose="020B0503020204020204" pitchFamily="34" charset="-122"/>
                <a:ea typeface="微软雅黑" panose="020B0503020204020204" pitchFamily="34" charset="-122"/>
              </a:rPr>
              <a:t>【h】</a:t>
            </a:r>
            <a:r>
              <a:rPr lang="zh-CN" altLang="en-US" sz="1600" dirty="0">
                <a:solidFill>
                  <a:prstClr val="black"/>
                </a:solidFill>
                <a:latin typeface="微软雅黑" panose="020B0503020204020204" pitchFamily="34" charset="-122"/>
                <a:ea typeface="微软雅黑" panose="020B0503020204020204" pitchFamily="34" charset="-122"/>
              </a:rPr>
              <a:t>的连读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发音规则四：</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发音规则五：</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鼻辅音</a:t>
            </a:r>
            <a:r>
              <a:rPr lang="en-US" altLang="zh-CN" sz="1600" dirty="0">
                <a:solidFill>
                  <a:prstClr val="black"/>
                </a:solidFill>
                <a:latin typeface="微软雅黑" panose="020B0503020204020204" pitchFamily="34" charset="-122"/>
                <a:ea typeface="微软雅黑" panose="020B0503020204020204" pitchFamily="34" charset="-122"/>
              </a:rPr>
              <a:t>[m]</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[n]</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发音规则六：</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舌边音</a:t>
            </a:r>
            <a:r>
              <a:rPr lang="en-US" altLang="zh-CN" sz="1600" dirty="0">
                <a:solidFill>
                  <a:prstClr val="black"/>
                </a:solidFill>
                <a:latin typeface="微软雅黑" panose="020B0503020204020204" pitchFamily="34" charset="-122"/>
                <a:ea typeface="微软雅黑" panose="020B0503020204020204" pitchFamily="34" charset="-122"/>
              </a:rPr>
              <a:t>[l]</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发音规则七：</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摩擦音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破擦音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7419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10642"/>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1</a:t>
            </a:r>
            <a:r>
              <a:rPr lang="zh-CN" altLang="en-US" sz="2400" b="1" dirty="0">
                <a:solidFill>
                  <a:prstClr val="black"/>
                </a:solidFill>
                <a:latin typeface="Microsoft YaHei" charset="-122"/>
                <a:ea typeface="Microsoft YaHei" charset="-122"/>
                <a:cs typeface="Microsoft YaHei" charset="-122"/>
              </a:rPr>
              <a:t>：如何拆解句子与音素？</a:t>
            </a:r>
            <a:endParaRPr lang="en-US" altLang="zh-CN" sz="1400" dirty="0">
              <a:solidFill>
                <a:prstClr val="black"/>
              </a:solidFill>
              <a:latin typeface="Microsoft YaHei" charset="-122"/>
              <a:ea typeface="Microsoft YaHei" charset="-122"/>
              <a:cs typeface="Microsoft YaHei"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38526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DFT</a:t>
            </a:r>
            <a:r>
              <a:rPr lang="en-US" altLang="zh-CN" sz="1600" dirty="0">
                <a:solidFill>
                  <a:prstClr val="black"/>
                </a:solidFill>
                <a:latin typeface="微软雅黑" panose="020B0503020204020204" pitchFamily="34" charset="-122"/>
                <a:ea typeface="微软雅黑" panose="020B0503020204020204" pitchFamily="34" charset="-122"/>
              </a:rPr>
              <a:t>: Data-Independent Transforms: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SSA</a:t>
            </a:r>
            <a:r>
              <a:rPr lang="en-US" altLang="zh-CN" sz="1600" dirty="0">
                <a:solidFill>
                  <a:prstClr val="black"/>
                </a:solidFill>
                <a:latin typeface="微软雅黑" panose="020B0503020204020204" pitchFamily="34" charset="-122"/>
                <a:ea typeface="微软雅黑" panose="020B0503020204020204" pitchFamily="34" charset="-122"/>
              </a:rPr>
              <a:t>: Singular Spectrum Analysis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参考资料：</a:t>
            </a:r>
            <a:r>
              <a:rPr lang="en-US" altLang="zh-CN" sz="1050" dirty="0">
                <a:solidFill>
                  <a:prstClr val="black"/>
                </a:solidFill>
                <a:latin typeface="微软雅黑" panose="020B0503020204020204" pitchFamily="34" charset="-122"/>
                <a:ea typeface="微软雅黑" panose="020B0503020204020204" pitchFamily="34" charset="-122"/>
              </a:rPr>
              <a:t>Hear “No Evil”, See “Kenansville”*: Efficient and Transferable Black-Box Attacks on</a:t>
            </a:r>
          </a:p>
          <a:p>
            <a:pPr>
              <a:lnSpc>
                <a:spcPct val="200000"/>
              </a:lnSpc>
            </a:pPr>
            <a:r>
              <a:rPr lang="en-US" altLang="zh-CN" sz="1050" dirty="0">
                <a:solidFill>
                  <a:prstClr val="black"/>
                </a:solidFill>
                <a:latin typeface="微软雅黑" panose="020B0503020204020204" pitchFamily="34" charset="-122"/>
                <a:ea typeface="微软雅黑" panose="020B0503020204020204" pitchFamily="34" charset="-122"/>
              </a:rPr>
              <a:t> Speech Recognition and Voice Identification Systems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To do list</a:t>
            </a:r>
          </a:p>
        </p:txBody>
      </p:sp>
      <p:pic>
        <p:nvPicPr>
          <p:cNvPr id="3" name="图片 2"/>
          <p:cNvPicPr>
            <a:picLocks noChangeAspect="1"/>
          </p:cNvPicPr>
          <p:nvPr/>
        </p:nvPicPr>
        <p:blipFill rotWithShape="1">
          <a:blip r:embed="rId3"/>
          <a:srcRect t="3041"/>
          <a:stretch/>
        </p:blipFill>
        <p:spPr>
          <a:xfrm>
            <a:off x="8193024" y="1260192"/>
            <a:ext cx="3544400" cy="3533319"/>
          </a:xfrm>
          <a:prstGeom prst="rect">
            <a:avLst/>
          </a:prstGeom>
        </p:spPr>
      </p:pic>
    </p:spTree>
    <p:extLst>
      <p:ext uri="{BB962C8B-B14F-4D97-AF65-F5344CB8AC3E}">
        <p14:creationId xmlns:p14="http://schemas.microsoft.com/office/powerpoint/2010/main" val="2241604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2</a:t>
            </a:r>
            <a:r>
              <a:rPr lang="zh-CN" altLang="en-US" sz="2400" b="1" dirty="0">
                <a:solidFill>
                  <a:prstClr val="black"/>
                </a:solidFill>
                <a:latin typeface="Microsoft YaHei" charset="-122"/>
                <a:ea typeface="Microsoft YaHei" charset="-122"/>
                <a:cs typeface="Microsoft YaHei" charset="-122"/>
              </a:rPr>
              <a:t>：如何规范化以上规则并建模？</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这个还没想出来</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9214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3</a:t>
            </a:r>
            <a:r>
              <a:rPr lang="zh-CN" altLang="en-US" sz="2400" b="1" dirty="0">
                <a:solidFill>
                  <a:prstClr val="black"/>
                </a:solidFill>
                <a:latin typeface="Microsoft YaHei" charset="-122"/>
                <a:ea typeface="Microsoft YaHei" charset="-122"/>
                <a:cs typeface="Microsoft YaHei" charset="-122"/>
              </a:rPr>
              <a:t>：如何衡量倍速之后的用户可察觉性？</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PESQ</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User Study</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0877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Goal</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targeted attack/ </a:t>
            </a:r>
            <a:r>
              <a:rPr lang="zh-CN" altLang="en-US" sz="1600" dirty="0">
                <a:solidFill>
                  <a:prstClr val="black"/>
                </a:solidFill>
                <a:latin typeface="微软雅黑" panose="020B0503020204020204" pitchFamily="34" charset="-122"/>
                <a:ea typeface="微软雅黑" panose="020B0503020204020204" pitchFamily="34" charset="-122"/>
              </a:rPr>
              <a:t>最优</a:t>
            </a:r>
            <a:r>
              <a:rPr lang="en-US" altLang="zh-CN" sz="1600" dirty="0">
                <a:solidFill>
                  <a:prstClr val="black"/>
                </a:solidFill>
                <a:latin typeface="微软雅黑" panose="020B0503020204020204" pitchFamily="34" charset="-122"/>
                <a:ea typeface="微软雅黑" panose="020B0503020204020204" pitchFamily="34" charset="-122"/>
              </a:rPr>
              <a:t>untargeted attack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9645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根据目标语句搜索最优可行性攻击语句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：分解目标语句，提取关键音素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：遍历连读等可被倍速影响的规则，并以最小人为察觉性对优化目标，修改攻击语句部分语句播放速度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99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Background</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2894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根据攻击语句搜索最优恶意语句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：分解攻击语句，提取关键音素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：遍历连读等可被倍速影响的规则，并以最大恶意程度为优化目标，修改攻击语句部分语句播放速度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74423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err="1">
                <a:solidFill>
                  <a:schemeClr val="bg2">
                    <a:lumMod val="10000"/>
                  </a:schemeClr>
                </a:solidFill>
                <a:latin typeface="微软雅黑" panose="020B0503020204020204" pitchFamily="34" charset="-122"/>
                <a:ea typeface="微软雅黑" panose="020B0503020204020204" pitchFamily="34" charset="-122"/>
              </a:rPr>
              <a:t>DeepSpeech</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661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正常识别有点问题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545776" y="3573042"/>
            <a:ext cx="5514975" cy="2019300"/>
          </a:xfrm>
          <a:prstGeom prst="rect">
            <a:avLst/>
          </a:prstGeom>
        </p:spPr>
      </p:pic>
    </p:spTree>
    <p:extLst>
      <p:ext uri="{BB962C8B-B14F-4D97-AF65-F5344CB8AC3E}">
        <p14:creationId xmlns:p14="http://schemas.microsoft.com/office/powerpoint/2010/main" val="2319309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349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31997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ARPABET (also spelled </a:t>
            </a:r>
            <a:r>
              <a:rPr lang="en-US" altLang="zh-CN" sz="1400" dirty="0" err="1">
                <a:solidFill>
                  <a:prstClr val="black"/>
                </a:solidFill>
                <a:latin typeface="微软雅黑" panose="020B0503020204020204" pitchFamily="34" charset="-122"/>
                <a:ea typeface="微软雅黑" panose="020B0503020204020204" pitchFamily="34" charset="-122"/>
              </a:rPr>
              <a:t>ARPAbet</a:t>
            </a:r>
            <a:r>
              <a:rPr lang="en-US" altLang="zh-CN" sz="1400" dirty="0">
                <a:solidFill>
                  <a:prstClr val="black"/>
                </a:solidFill>
                <a:latin typeface="微软雅黑" panose="020B0503020204020204" pitchFamily="34" charset="-122"/>
                <a:ea typeface="微软雅黑" panose="020B0503020204020204" pitchFamily="34" charset="-122"/>
              </a:rPr>
              <a:t>) is a set of phonetic transcription codes developed by Advanced Research Projects Agency (ARPA) as a part of their Speech Understanding Research project in the 1970s. It represents phonemes and allophones of General American English with distinct sequences of ASCII characters.</a:t>
            </a:r>
          </a:p>
        </p:txBody>
      </p:sp>
    </p:spTree>
    <p:extLst>
      <p:ext uri="{BB962C8B-B14F-4D97-AF65-F5344CB8AC3E}">
        <p14:creationId xmlns:p14="http://schemas.microsoft.com/office/powerpoint/2010/main" val="40618872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107742" y="986584"/>
            <a:ext cx="2824238" cy="5326828"/>
          </a:xfrm>
          <a:prstGeom prst="rect">
            <a:avLst/>
          </a:prstGeom>
        </p:spPr>
      </p:pic>
      <p:pic>
        <p:nvPicPr>
          <p:cNvPr id="3" name="图片 2"/>
          <p:cNvPicPr>
            <a:picLocks noChangeAspect="1"/>
          </p:cNvPicPr>
          <p:nvPr/>
        </p:nvPicPr>
        <p:blipFill rotWithShape="1">
          <a:blip r:embed="rId4"/>
          <a:srcRect b="21754"/>
          <a:stretch/>
        </p:blipFill>
        <p:spPr>
          <a:xfrm>
            <a:off x="7355189" y="947329"/>
            <a:ext cx="2679263" cy="5366083"/>
          </a:xfrm>
          <a:prstGeom prst="rect">
            <a:avLst/>
          </a:prstGeom>
        </p:spPr>
      </p:pic>
    </p:spTree>
    <p:extLst>
      <p:ext uri="{BB962C8B-B14F-4D97-AF65-F5344CB8AC3E}">
        <p14:creationId xmlns:p14="http://schemas.microsoft.com/office/powerpoint/2010/main" val="306673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26</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9519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630575"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Model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1242148" y="2640236"/>
            <a:ext cx="3497689"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okay, google. Take a picture</a:t>
            </a:r>
            <a:r>
              <a:rPr lang="zh-CN" altLang="en-US" dirty="0">
                <a:solidFill>
                  <a:prstClr val="black"/>
                </a:solidFill>
                <a:latin typeface="Arial"/>
                <a:ea typeface="华文新魏" panose="02010800040101010101" pitchFamily="2" charset="-122"/>
              </a:rPr>
              <a:t>”</a:t>
            </a:r>
          </a:p>
        </p:txBody>
      </p:sp>
      <p:sp>
        <p:nvSpPr>
          <p:cNvPr id="3" name="文本框 2"/>
          <p:cNvSpPr txBox="1"/>
          <p:nvPr/>
        </p:nvSpPr>
        <p:spPr>
          <a:xfrm>
            <a:off x="1021393" y="2064236"/>
            <a:ext cx="3896870" cy="57600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A</a:t>
            </a:r>
            <a:endParaRPr lang="zh-CN" altLang="en-US" sz="2800" b="1" dirty="0"/>
          </a:p>
        </p:txBody>
      </p:sp>
      <p:sp>
        <p:nvSpPr>
          <p:cNvPr id="8" name="文本框 7"/>
          <p:cNvSpPr txBox="1"/>
          <p:nvPr/>
        </p:nvSpPr>
        <p:spPr>
          <a:xfrm>
            <a:off x="7193593" y="2064236"/>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B</a:t>
            </a:r>
            <a:endParaRPr lang="zh-CN" altLang="en-US" sz="2800" b="1" dirty="0"/>
          </a:p>
        </p:txBody>
      </p:sp>
      <p:sp>
        <p:nvSpPr>
          <p:cNvPr id="9" name="矩形 8">
            <a:extLst>
              <a:ext uri="{FF2B5EF4-FFF2-40B4-BE49-F238E27FC236}">
                <a16:creationId xmlns:a16="http://schemas.microsoft.com/office/drawing/2014/main" id="{2A55BA5B-CE30-435B-95FB-B00B8161E590}"/>
              </a:ext>
            </a:extLst>
          </p:cNvPr>
          <p:cNvSpPr/>
          <p:nvPr/>
        </p:nvSpPr>
        <p:spPr>
          <a:xfrm>
            <a:off x="7540737" y="2640236"/>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7" name="右箭头 6"/>
          <p:cNvSpPr/>
          <p:nvPr/>
        </p:nvSpPr>
        <p:spPr>
          <a:xfrm>
            <a:off x="5129496" y="2234626"/>
            <a:ext cx="1852863" cy="235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848526" y="300956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389639" y="3148918"/>
            <a:ext cx="3057247"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Step1: Phoneme/Word split</a:t>
            </a:r>
          </a:p>
        </p:txBody>
      </p:sp>
      <p:sp>
        <p:nvSpPr>
          <p:cNvPr id="2" name="矩形 1"/>
          <p:cNvSpPr/>
          <p:nvPr/>
        </p:nvSpPr>
        <p:spPr>
          <a:xfrm>
            <a:off x="792793" y="3768605"/>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'EY1']], [['G', 'UW1', 'G', 'AH0', 'L']], [['T', 'EY1', 'K']], [['AH0'], ['EY1']], [['P', 'IH1', 'K', 'CH', 'ER0']]]</a:t>
            </a:r>
          </a:p>
        </p:txBody>
      </p:sp>
      <p:sp>
        <p:nvSpPr>
          <p:cNvPr id="14" name="下箭头 13"/>
          <p:cNvSpPr/>
          <p:nvPr/>
        </p:nvSpPr>
        <p:spPr>
          <a:xfrm>
            <a:off x="2859572" y="4525941"/>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389639" y="4665291"/>
            <a:ext cx="1890261"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Step2: Part TSM</a:t>
            </a:r>
          </a:p>
        </p:txBody>
      </p:sp>
      <p:sp>
        <p:nvSpPr>
          <p:cNvPr id="16" name="矩形 15"/>
          <p:cNvSpPr/>
          <p:nvPr/>
        </p:nvSpPr>
        <p:spPr>
          <a:xfrm>
            <a:off x="792793" y="5299730"/>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a:t>
            </a:r>
            <a:r>
              <a:rPr lang="zh-CN" altLang="en-US" b="1"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EY1</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[['G', 'UW1', 'G', 'AH0', 'L']], [['T', 'EY1', 'K']], [['AH0'], ['EY1']], [['P', 'IH1', 'K', 'CH', 'ER0']]]</a:t>
            </a:r>
          </a:p>
        </p:txBody>
      </p:sp>
      <p:sp>
        <p:nvSpPr>
          <p:cNvPr id="17" name="下箭头 16"/>
          <p:cNvSpPr/>
          <p:nvPr/>
        </p:nvSpPr>
        <p:spPr>
          <a:xfrm rot="16200000">
            <a:off x="7072291" y="539117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670846" y="5422841"/>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Feasibility</a:t>
            </a:r>
            <a:endParaRPr lang="zh-CN" altLang="en-US" sz="2800" b="1" dirty="0"/>
          </a:p>
        </p:txBody>
      </p:sp>
    </p:spTree>
    <p:extLst>
      <p:ext uri="{BB962C8B-B14F-4D97-AF65-F5344CB8AC3E}">
        <p14:creationId xmlns:p14="http://schemas.microsoft.com/office/powerpoint/2010/main" val="483645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5483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Contributions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不改变语句的音素结构，从倍速的角度切入进行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target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攻击（但是无法保证一定能成功）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77304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439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Audio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split (</a:t>
            </a:r>
            <a:r>
              <a:rPr lang="en-US" altLang="zh-CN" sz="1600" dirty="0" err="1">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：也是</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的关键</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Transferability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matrics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如何自动化分析</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等指标和音素的关系</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如何根据输入音频文本的音素进行拆解与倍速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Model</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black box</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的区别性（子集）</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39958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FDAD747-108F-4A6D-9220-5EA05067FF1E}"/>
              </a:ext>
            </a:extLst>
          </p:cNvPr>
          <p:cNvSpPr/>
          <p:nvPr/>
        </p:nvSpPr>
        <p:spPr>
          <a:xfrm>
            <a:off x="843573" y="1854093"/>
            <a:ext cx="10730590" cy="289310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Practical Hidden Voice Attacks against Speech and Speaker Recognition Systems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Qualcomm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speech-to-text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Nuance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Devil’s Whisper</a:t>
            </a: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4747193"/>
            <a:ext cx="10976755" cy="1177875"/>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音频从物理世界到云端识别系统的链路中几乎不采用压缩算法或个别压缩算法</a:t>
            </a:r>
          </a:p>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原因：</a:t>
            </a:r>
            <a:r>
              <a:rPr kumimoji="0" lang="zh-CN" altLang="en-US" sz="2400" dirty="0">
                <a:solidFill>
                  <a:srgbClr val="C00000"/>
                </a:solidFill>
                <a:latin typeface="微软雅黑" panose="020B0503020204020204" pitchFamily="34" charset="-122"/>
                <a:ea typeface="微软雅黑" panose="020B0503020204020204" pitchFamily="34" charset="-122"/>
              </a:rPr>
              <a:t>不必要且会一定程度影响音频识别性能</a:t>
            </a:r>
          </a:p>
        </p:txBody>
      </p:sp>
      <p:sp>
        <p:nvSpPr>
          <p:cNvPr id="9" name="矩形 8">
            <a:extLst>
              <a:ext uri="{FF2B5EF4-FFF2-40B4-BE49-F238E27FC236}">
                <a16:creationId xmlns:a16="http://schemas.microsoft.com/office/drawing/2014/main" id="{0FDAD747-108F-4A6D-9220-5EA05067FF1E}"/>
              </a:ext>
            </a:extLst>
          </p:cNvPr>
          <p:cNvSpPr/>
          <p:nvPr/>
        </p:nvSpPr>
        <p:spPr>
          <a:xfrm>
            <a:off x="843572" y="1120596"/>
            <a:ext cx="5541902" cy="633187"/>
          </a:xfrm>
          <a:prstGeom prst="rect">
            <a:avLst/>
          </a:prstGeom>
        </p:spPr>
        <p:txBody>
          <a:bodyPr wrap="non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a:t>
            </a:r>
            <a:endParaRPr lang="en-US" altLang="zh-CN" sz="3200" b="1" dirty="0">
              <a:solidFill>
                <a:schemeClr val="tx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3648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53760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讨论点</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在音频音素无法分解情况下，如何关联结果文本与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系统的关联关系，即输出文本的音素是否可以代表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识别结果的音素（详见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P81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关于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调研）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Correlation (WER and the structure of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识别结果不同是否是由于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神经网络训练的不同，即不同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对于同一音频的音素拆解不同。</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部分音频识别出来无结果</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15600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476" y="1948677"/>
            <a:ext cx="5737270" cy="315271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572" y="1816321"/>
            <a:ext cx="4896533" cy="3200847"/>
          </a:xfrm>
          <a:prstGeom prst="rect">
            <a:avLst/>
          </a:prstGeom>
        </p:spPr>
      </p:pic>
      <p:sp>
        <p:nvSpPr>
          <p:cNvPr id="6" name="文本框 5"/>
          <p:cNvSpPr txBox="1"/>
          <p:nvPr/>
        </p:nvSpPr>
        <p:spPr>
          <a:xfrm>
            <a:off x="1343403" y="5128118"/>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传统模型</a:t>
            </a:r>
            <a:r>
              <a:rPr lang="en-US" altLang="zh-CN" sz="2400" b="1" dirty="0">
                <a:latin typeface="微软雅黑" panose="020B0503020204020204" pitchFamily="34" charset="-122"/>
                <a:ea typeface="微软雅黑" panose="020B0503020204020204" pitchFamily="34" charset="-122"/>
              </a:rPr>
              <a:t>(Kaldi)</a:t>
            </a:r>
            <a:endParaRPr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041676" y="5101390"/>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现代模型</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DeepSpeech</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3188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 features from the sound file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this may require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windowing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 form of filtering and aggregation) and performing transformations on the windows, such as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Fourier transformations and connectionist temporal classification (CTC).</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Apply an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acoustic model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 match the phonemes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Apply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language model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that uses probability distributions to predict words from the phonemes and then the sequences of words from the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Kaldi, CMU Sphinx and HTK </a:t>
            </a:r>
          </a:p>
        </p:txBody>
      </p:sp>
    </p:spTree>
    <p:extLst>
      <p:ext uri="{BB962C8B-B14F-4D97-AF65-F5344CB8AC3E}">
        <p14:creationId xmlns:p14="http://schemas.microsoft.com/office/powerpoint/2010/main" val="21921669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651" y="1705371"/>
            <a:ext cx="6303765" cy="4615257"/>
          </a:xfrm>
          <a:prstGeom prst="rect">
            <a:avLst/>
          </a:prstGeom>
        </p:spPr>
      </p:pic>
    </p:spTree>
    <p:extLst>
      <p:ext uri="{BB962C8B-B14F-4D97-AF65-F5344CB8AC3E}">
        <p14:creationId xmlns:p14="http://schemas.microsoft.com/office/powerpoint/2010/main" val="1299679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256" y="1813655"/>
            <a:ext cx="9926435" cy="3943900"/>
          </a:xfrm>
          <a:prstGeom prst="rect">
            <a:avLst/>
          </a:prstGeom>
        </p:spPr>
      </p:pic>
    </p:spTree>
    <p:extLst>
      <p:ext uri="{BB962C8B-B14F-4D97-AF65-F5344CB8AC3E}">
        <p14:creationId xmlns:p14="http://schemas.microsoft.com/office/powerpoint/2010/main" val="32617679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97" y="1991729"/>
            <a:ext cx="9964541" cy="3572374"/>
          </a:xfrm>
          <a:prstGeom prst="rect">
            <a:avLst/>
          </a:prstGeom>
        </p:spPr>
      </p:pic>
    </p:spTree>
    <p:extLst>
      <p:ext uri="{BB962C8B-B14F-4D97-AF65-F5344CB8AC3E}">
        <p14:creationId xmlns:p14="http://schemas.microsoft.com/office/powerpoint/2010/main" val="1662971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980" y="1585110"/>
            <a:ext cx="6890722" cy="4694304"/>
          </a:xfrm>
          <a:prstGeom prst="rect">
            <a:avLst/>
          </a:prstGeom>
        </p:spPr>
      </p:pic>
    </p:spTree>
    <p:extLst>
      <p:ext uri="{BB962C8B-B14F-4D97-AF65-F5344CB8AC3E}">
        <p14:creationId xmlns:p14="http://schemas.microsoft.com/office/powerpoint/2010/main" val="4045798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120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HMM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998" y="1823781"/>
            <a:ext cx="9612066" cy="3667637"/>
          </a:xfrm>
          <a:prstGeom prst="rect">
            <a:avLst/>
          </a:prstGeom>
        </p:spPr>
      </p:pic>
    </p:spTree>
    <p:extLst>
      <p:ext uri="{BB962C8B-B14F-4D97-AF65-F5344CB8AC3E}">
        <p14:creationId xmlns:p14="http://schemas.microsoft.com/office/powerpoint/2010/main" val="27295491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9670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Kaldi</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OpenFST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constructing and searching weighted finite-state transducers (WFST)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420" y="2215895"/>
            <a:ext cx="7808896" cy="3685545"/>
          </a:xfrm>
          <a:prstGeom prst="rect">
            <a:avLst/>
          </a:prstGeom>
        </p:spPr>
      </p:pic>
    </p:spTree>
    <p:extLst>
      <p:ext uri="{BB962C8B-B14F-4D97-AF65-F5344CB8AC3E}">
        <p14:creationId xmlns:p14="http://schemas.microsoft.com/office/powerpoint/2010/main" val="301889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28324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Deep Learning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Replace the intermediate steps with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one algorithm</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PyTorch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-Kaldi and CNT</a:t>
            </a:r>
          </a:p>
        </p:txBody>
      </p:sp>
    </p:spTree>
    <p:extLst>
      <p:ext uri="{BB962C8B-B14F-4D97-AF65-F5344CB8AC3E}">
        <p14:creationId xmlns:p14="http://schemas.microsoft.com/office/powerpoint/2010/main" val="234561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B1DF3D9-EC08-40CA-853D-48B16F99EE56}"/>
              </a:ext>
            </a:extLst>
          </p:cNvPr>
          <p:cNvSpPr/>
          <p:nvPr/>
        </p:nvSpPr>
        <p:spPr>
          <a:xfrm>
            <a:off x="396613" y="5844089"/>
            <a:ext cx="9685538" cy="369332"/>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3"/>
              </a:rPr>
              <a:t>https://www.ndss-symposium.org/wp-content/uploads/2019/02/ndss2019_08-1_Abdullah_paper.pdf</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1246751" y="1522533"/>
            <a:ext cx="10006465" cy="4448551"/>
            <a:chOff x="1710047" y="1938718"/>
            <a:chExt cx="8716489" cy="3875069"/>
          </a:xfrm>
        </p:grpSpPr>
        <p:pic>
          <p:nvPicPr>
            <p:cNvPr id="3" name="图片 2"/>
            <p:cNvPicPr>
              <a:picLocks noChangeAspect="1"/>
            </p:cNvPicPr>
            <p:nvPr/>
          </p:nvPicPr>
          <p:blipFill>
            <a:blip r:embed="rId4"/>
            <a:stretch>
              <a:fillRect/>
            </a:stretch>
          </p:blipFill>
          <p:spPr>
            <a:xfrm>
              <a:off x="1710047" y="1938718"/>
              <a:ext cx="8716489" cy="3875069"/>
            </a:xfrm>
            <a:prstGeom prst="rect">
              <a:avLst/>
            </a:prstGeom>
          </p:spPr>
        </p:pic>
        <p:sp>
          <p:nvSpPr>
            <p:cNvPr id="10" name="文本框 9"/>
            <p:cNvSpPr txBox="1"/>
            <p:nvPr/>
          </p:nvSpPr>
          <p:spPr>
            <a:xfrm>
              <a:off x="4201883" y="2979963"/>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11" name="矩形 10"/>
            <p:cNvSpPr/>
            <p:nvPr/>
          </p:nvSpPr>
          <p:spPr>
            <a:xfrm>
              <a:off x="3574473" y="3431970"/>
              <a:ext cx="1769423" cy="1031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a:extLst>
              <a:ext uri="{FF2B5EF4-FFF2-40B4-BE49-F238E27FC236}">
                <a16:creationId xmlns:a16="http://schemas.microsoft.com/office/drawing/2014/main" id="{0FDAD747-108F-4A6D-9220-5EA05067FF1E}"/>
              </a:ext>
            </a:extLst>
          </p:cNvPr>
          <p:cNvSpPr/>
          <p:nvPr/>
        </p:nvSpPr>
        <p:spPr>
          <a:xfrm>
            <a:off x="843572" y="1120596"/>
            <a:ext cx="10580332"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Practical</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390173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064" y="1412983"/>
            <a:ext cx="5027905" cy="12151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650" y="2628121"/>
            <a:ext cx="3236731" cy="152439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030" y="4303351"/>
            <a:ext cx="2003701" cy="2128607"/>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409" y="3567419"/>
            <a:ext cx="4528814" cy="2446681"/>
          </a:xfrm>
          <a:prstGeom prst="rect">
            <a:avLst/>
          </a:prstGeom>
        </p:spPr>
      </p:pic>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状态号</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1278740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53" y="1883198"/>
            <a:ext cx="6582694" cy="3524742"/>
          </a:xfrm>
          <a:prstGeom prst="rect">
            <a:avLst/>
          </a:prstGeom>
        </p:spPr>
      </p:pic>
    </p:spTree>
    <p:extLst>
      <p:ext uri="{BB962C8B-B14F-4D97-AF65-F5344CB8AC3E}">
        <p14:creationId xmlns:p14="http://schemas.microsoft.com/office/powerpoint/2010/main" val="10108897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21135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VAD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spTree>
    <p:extLst>
      <p:ext uri="{BB962C8B-B14F-4D97-AF65-F5344CB8AC3E}">
        <p14:creationId xmlns:p14="http://schemas.microsoft.com/office/powerpoint/2010/main" val="293559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4577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810" y="3901104"/>
            <a:ext cx="7278116" cy="1943371"/>
          </a:xfrm>
          <a:prstGeom prst="rect">
            <a:avLst/>
          </a:prstGeom>
        </p:spPr>
      </p:pic>
    </p:spTree>
    <p:extLst>
      <p:ext uri="{BB962C8B-B14F-4D97-AF65-F5344CB8AC3E}">
        <p14:creationId xmlns:p14="http://schemas.microsoft.com/office/powerpoint/2010/main" val="3801060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9930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Interval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25ms width is large enough for us to capture enough information and yet the features inside this frame should remain relatively stationary. If we speak 3 words per second with 4 phones and each phone will be sub-divided into 3 stages, then there are 36 states per second or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28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per state. So the 25ms window is about right.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Each slid window is about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10ms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so we can capture the dynamics among frames to capture the proper context.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Starting from an audio clip, we slide windows of 25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width and 10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to extract MFCC features. </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161660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之类的，输出文本等效为</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识别出来的音素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输入音频的拆解等效于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的功能，无法实现</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7909794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09063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WER</a:t>
            </a:r>
            <a:r>
              <a:rPr lang="zh-CN" altLang="en-US" sz="3200" b="1" dirty="0">
                <a:solidFill>
                  <a:prstClr val="black"/>
                </a:solidFill>
                <a:latin typeface="微软雅黑" panose="020B0503020204020204" pitchFamily="34" charset="-122"/>
                <a:ea typeface="微软雅黑" panose="020B0503020204020204" pitchFamily="34" charset="-122"/>
              </a:rPr>
              <a:t>结论</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D544854C-1538-4B32-BF2F-BB7BBC22C0FD}"/>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倍速，会出现</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Phasevecotor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&gt; 1.5,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&gt;2.0,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倍速意义不大，高速情况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倍速意义不大，低速情况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22956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2574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MFCC</a:t>
            </a:r>
            <a:r>
              <a:rPr lang="zh-CN" altLang="en-US" sz="3200" b="1" dirty="0">
                <a:solidFill>
                  <a:prstClr val="black"/>
                </a:solidFill>
                <a:latin typeface="微软雅黑" panose="020B0503020204020204" pitchFamily="34" charset="-122"/>
                <a:ea typeface="微软雅黑" panose="020B0503020204020204" pitchFamily="34" charset="-122"/>
              </a:rPr>
              <a:t>相似度结论</a:t>
            </a:r>
          </a:p>
        </p:txBody>
      </p:sp>
      <p:sp>
        <p:nvSpPr>
          <p:cNvPr id="3" name="矩形 2">
            <a:extLst>
              <a:ext uri="{FF2B5EF4-FFF2-40B4-BE49-F238E27FC236}">
                <a16:creationId xmlns:a16="http://schemas.microsoft.com/office/drawing/2014/main" id="{6660A7E4-9BC7-437C-83A9-586C6306E11B}"/>
              </a:ext>
            </a:extLst>
          </p:cNvPr>
          <p:cNvSpPr/>
          <p:nvPr/>
        </p:nvSpPr>
        <p:spPr>
          <a:xfrm>
            <a:off x="843573" y="1705371"/>
            <a:ext cx="4361473"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的距离值最低</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整体上，距离值大于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11000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，识别效果差</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4" name="图片 3">
            <a:extLst>
              <a:ext uri="{FF2B5EF4-FFF2-40B4-BE49-F238E27FC236}">
                <a16:creationId xmlns:a16="http://schemas.microsoft.com/office/drawing/2014/main" id="{E0FC6352-6942-4728-9095-AA3C84964D07}"/>
              </a:ext>
            </a:extLst>
          </p:cNvPr>
          <p:cNvPicPr>
            <a:picLocks noChangeAspect="1"/>
          </p:cNvPicPr>
          <p:nvPr/>
        </p:nvPicPr>
        <p:blipFill>
          <a:blip r:embed="rId3"/>
          <a:stretch>
            <a:fillRect/>
          </a:stretch>
        </p:blipFill>
        <p:spPr>
          <a:xfrm>
            <a:off x="5614667" y="885458"/>
            <a:ext cx="6328257" cy="5878757"/>
          </a:xfrm>
          <a:prstGeom prst="rect">
            <a:avLst/>
          </a:prstGeom>
        </p:spPr>
      </p:pic>
    </p:spTree>
    <p:extLst>
      <p:ext uri="{BB962C8B-B14F-4D97-AF65-F5344CB8AC3E}">
        <p14:creationId xmlns:p14="http://schemas.microsoft.com/office/powerpoint/2010/main" val="3152576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6468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音素拆分结论</a:t>
            </a: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正常：比如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hey-&gt;[['HH', 'EY1']]</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部分单次拆出两个部分，比如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a-&gt;[['AH0'], ['EY1']], hello-&gt;[['HH', 'AH0', 'L', 'OW1'], ['HH', 'EH0', 'L', 'OW1']]</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43572" y="2955141"/>
            <a:ext cx="4442691" cy="369332"/>
          </a:xfrm>
          <a:prstGeom prst="rect">
            <a:avLst/>
          </a:prstGeom>
        </p:spPr>
        <p:txBody>
          <a:bodyPr wrap="none">
            <a:spAutoFit/>
          </a:bodyPr>
          <a:lstStyle/>
          <a:p>
            <a:r>
              <a:rPr lang="zh-CN" altLang="en-US" dirty="0"/>
              <a:t>[['K', 'AO1', 'L']]</a:t>
            </a:r>
            <a:r>
              <a:rPr lang="en-US" altLang="zh-CN" dirty="0"/>
              <a:t>, [['M', 'AY1']], [['W', 'AY1', 'F']]</a:t>
            </a:r>
            <a:endParaRPr lang="zh-CN" altLang="en-US" dirty="0"/>
          </a:p>
        </p:txBody>
      </p:sp>
      <p:sp>
        <p:nvSpPr>
          <p:cNvPr id="3" name="矩形 2"/>
          <p:cNvSpPr/>
          <p:nvPr/>
        </p:nvSpPr>
        <p:spPr>
          <a:xfrm>
            <a:off x="843572" y="3675140"/>
            <a:ext cx="2267672" cy="369332"/>
          </a:xfrm>
          <a:prstGeom prst="rect">
            <a:avLst/>
          </a:prstGeom>
        </p:spPr>
        <p:txBody>
          <a:bodyPr wrap="none">
            <a:spAutoFit/>
          </a:bodyPr>
          <a:lstStyle/>
          <a:p>
            <a:r>
              <a:rPr lang="zh-CN" altLang="en-US"/>
              <a:t>[['F', 'AA1', 'L', 'OW0']]</a:t>
            </a:r>
            <a:endParaRPr lang="zh-CN" altLang="en-US" dirty="0"/>
          </a:p>
        </p:txBody>
      </p:sp>
      <p:sp>
        <p:nvSpPr>
          <p:cNvPr id="5" name="矩形 4"/>
          <p:cNvSpPr/>
          <p:nvPr/>
        </p:nvSpPr>
        <p:spPr>
          <a:xfrm>
            <a:off x="843572" y="4389577"/>
            <a:ext cx="1377878" cy="369332"/>
          </a:xfrm>
          <a:prstGeom prst="rect">
            <a:avLst/>
          </a:prstGeom>
        </p:spPr>
        <p:txBody>
          <a:bodyPr wrap="none">
            <a:spAutoFit/>
          </a:bodyPr>
          <a:lstStyle/>
          <a:p>
            <a:r>
              <a:rPr lang="zh-CN" altLang="en-US" dirty="0"/>
              <a:t>[['N', 'AW1']]</a:t>
            </a:r>
          </a:p>
        </p:txBody>
      </p:sp>
      <p:sp>
        <p:nvSpPr>
          <p:cNvPr id="6" name="矩形 5"/>
          <p:cNvSpPr/>
          <p:nvPr/>
        </p:nvSpPr>
        <p:spPr>
          <a:xfrm>
            <a:off x="2221450" y="4389577"/>
            <a:ext cx="914738" cy="369332"/>
          </a:xfrm>
          <a:prstGeom prst="rect">
            <a:avLst/>
          </a:prstGeom>
        </p:spPr>
        <p:txBody>
          <a:bodyPr wrap="none">
            <a:spAutoFit/>
          </a:bodyPr>
          <a:lstStyle/>
          <a:p>
            <a:r>
              <a:rPr lang="zh-CN" altLang="en-US" dirty="0"/>
              <a:t>[['AY1']]</a:t>
            </a:r>
          </a:p>
        </p:txBody>
      </p:sp>
      <p:pic>
        <p:nvPicPr>
          <p:cNvPr id="7" name="图片 6"/>
          <p:cNvPicPr>
            <a:picLocks noChangeAspect="1"/>
          </p:cNvPicPr>
          <p:nvPr/>
        </p:nvPicPr>
        <p:blipFill>
          <a:blip r:embed="rId3"/>
          <a:stretch>
            <a:fillRect/>
          </a:stretch>
        </p:blipFill>
        <p:spPr>
          <a:xfrm>
            <a:off x="6620463" y="2777647"/>
            <a:ext cx="3619500" cy="126682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452" y="4391523"/>
            <a:ext cx="3277057" cy="154326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1684" y="4021220"/>
            <a:ext cx="3429479" cy="3238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0213" y="4574243"/>
            <a:ext cx="3581900" cy="1257475"/>
          </a:xfrm>
          <a:prstGeom prst="rect">
            <a:avLst/>
          </a:prstGeom>
        </p:spPr>
      </p:pic>
    </p:spTree>
    <p:extLst>
      <p:ext uri="{BB962C8B-B14F-4D97-AF65-F5344CB8AC3E}">
        <p14:creationId xmlns:p14="http://schemas.microsoft.com/office/powerpoint/2010/main" val="2960728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27</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14551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59065</TotalTime>
  <Words>10464</Words>
  <Application>Microsoft Office PowerPoint</Application>
  <PresentationFormat>宽屏</PresentationFormat>
  <Paragraphs>1304</Paragraphs>
  <Slides>196</Slides>
  <Notes>188</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196</vt:i4>
      </vt:variant>
    </vt:vector>
  </HeadingPairs>
  <TitlesOfParts>
    <vt:vector size="208" baseType="lpstr">
      <vt:lpstr>Arial Unicode MS</vt:lpstr>
      <vt:lpstr>NimbusRomNo9L</vt:lpstr>
      <vt:lpstr>等线</vt:lpstr>
      <vt:lpstr>华文细黑</vt:lpstr>
      <vt:lpstr>Microsoft YaHei</vt:lpstr>
      <vt:lpstr>Microsoft YaHei</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Jiang Qinhong</dc:creator>
  <cp:lastModifiedBy>li chaohao</cp:lastModifiedBy>
  <cp:revision>382</cp:revision>
  <cp:lastPrinted>2017-06-19T10:44:09Z</cp:lastPrinted>
  <dcterms:created xsi:type="dcterms:W3CDTF">2016-06-07T03:07:16Z</dcterms:created>
  <dcterms:modified xsi:type="dcterms:W3CDTF">2020-08-10T00:44:46Z</dcterms:modified>
</cp:coreProperties>
</file>